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 id="2147483744" r:id="rId3"/>
  </p:sldMasterIdLst>
  <p:notesMasterIdLst>
    <p:notesMasterId r:id="rId14"/>
  </p:notesMasterIdLst>
  <p:handoutMasterIdLst>
    <p:handoutMasterId r:id="rId15"/>
  </p:handoutMasterIdLst>
  <p:sldIdLst>
    <p:sldId id="275" r:id="rId4"/>
    <p:sldId id="276" r:id="rId5"/>
    <p:sldId id="277" r:id="rId6"/>
    <p:sldId id="278" r:id="rId7"/>
    <p:sldId id="279" r:id="rId8"/>
    <p:sldId id="280" r:id="rId9"/>
    <p:sldId id="262" r:id="rId10"/>
    <p:sldId id="261" r:id="rId11"/>
    <p:sldId id="260" r:id="rId12"/>
    <p:sldId id="25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082" autoAdjust="0"/>
  </p:normalViewPr>
  <p:slideViewPr>
    <p:cSldViewPr>
      <p:cViewPr>
        <p:scale>
          <a:sx n="60" d="100"/>
          <a:sy n="60" d="100"/>
        </p:scale>
        <p:origin x="-1613" y="-10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Jeffwork\PROJECTS\Grand%20Cal\Roxanna\School%20Presentation%20Jim%20Files\Jim%20Smith's%20voc%20spreadsheet%20for%20mt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Jeffwork\PROJECTS\Grand%20Cal\Roxanna\School%20Presentation%20Jim%20Files\Benzi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Benzene Ambient</a:t>
            </a:r>
            <a:r>
              <a:rPr lang="en-US" sz="1400" baseline="0" dirty="0"/>
              <a:t> Air Sample Results</a:t>
            </a:r>
          </a:p>
        </c:rich>
      </c:tx>
      <c:layout>
        <c:manualLayout>
          <c:xMode val="edge"/>
          <c:yMode val="edge"/>
          <c:x val="0.11238060325614201"/>
          <c:y val="0"/>
        </c:manualLayout>
      </c:layout>
      <c:overlay val="0"/>
    </c:title>
    <c:autoTitleDeleted val="0"/>
    <c:plotArea>
      <c:layout>
        <c:manualLayout>
          <c:layoutTarget val="inner"/>
          <c:xMode val="edge"/>
          <c:yMode val="edge"/>
          <c:x val="7.1913580638124905E-2"/>
          <c:y val="0.15096887889013899"/>
          <c:w val="0.74849198537682804"/>
          <c:h val="0.73552943382077196"/>
        </c:manualLayout>
      </c:layout>
      <c:barChart>
        <c:barDir val="col"/>
        <c:grouping val="clustered"/>
        <c:varyColors val="0"/>
        <c:ser>
          <c:idx val="1"/>
          <c:order val="1"/>
          <c:tx>
            <c:strRef>
              <c:f>Kristi!$C$1</c:f>
              <c:strCache>
                <c:ptCount val="1"/>
                <c:pt idx="0">
                  <c:v>L-2</c:v>
                </c:pt>
              </c:strCache>
            </c:strRef>
          </c:tx>
          <c:spPr>
            <a:ln w="28575">
              <a:noFill/>
            </a:ln>
          </c:spPr>
          <c:invertIfNegative val="0"/>
          <c:cat>
            <c:numRef>
              <c:f>Kristi!$A$2:$A$30</c:f>
              <c:numCache>
                <c:formatCode>[$-409]d\-mmm\-yy;@</c:formatCode>
                <c:ptCount val="29"/>
                <c:pt idx="0">
                  <c:v>40847</c:v>
                </c:pt>
                <c:pt idx="1">
                  <c:v>40840</c:v>
                </c:pt>
                <c:pt idx="2">
                  <c:v>40834</c:v>
                </c:pt>
                <c:pt idx="3">
                  <c:v>40827</c:v>
                </c:pt>
                <c:pt idx="4">
                  <c:v>40815</c:v>
                </c:pt>
                <c:pt idx="5">
                  <c:v>40808</c:v>
                </c:pt>
                <c:pt idx="6">
                  <c:v>40800</c:v>
                </c:pt>
                <c:pt idx="7">
                  <c:v>40792</c:v>
                </c:pt>
                <c:pt idx="8">
                  <c:v>40787</c:v>
                </c:pt>
                <c:pt idx="9">
                  <c:v>40785</c:v>
                </c:pt>
                <c:pt idx="10">
                  <c:v>40780</c:v>
                </c:pt>
                <c:pt idx="11">
                  <c:v>40779</c:v>
                </c:pt>
                <c:pt idx="12">
                  <c:v>40773</c:v>
                </c:pt>
                <c:pt idx="13">
                  <c:v>40771</c:v>
                </c:pt>
                <c:pt idx="14">
                  <c:v>40766</c:v>
                </c:pt>
                <c:pt idx="15">
                  <c:v>40765</c:v>
                </c:pt>
                <c:pt idx="16">
                  <c:v>40760</c:v>
                </c:pt>
                <c:pt idx="17">
                  <c:v>40757</c:v>
                </c:pt>
                <c:pt idx="18">
                  <c:v>40749</c:v>
                </c:pt>
                <c:pt idx="19">
                  <c:v>40744</c:v>
                </c:pt>
                <c:pt idx="20">
                  <c:v>40738</c:v>
                </c:pt>
                <c:pt idx="21">
                  <c:v>40737</c:v>
                </c:pt>
                <c:pt idx="22">
                  <c:v>40731</c:v>
                </c:pt>
                <c:pt idx="23">
                  <c:v>40729</c:v>
                </c:pt>
                <c:pt idx="24">
                  <c:v>40724</c:v>
                </c:pt>
                <c:pt idx="25">
                  <c:v>40722</c:v>
                </c:pt>
                <c:pt idx="26">
                  <c:v>40716</c:v>
                </c:pt>
                <c:pt idx="27">
                  <c:v>40711</c:v>
                </c:pt>
                <c:pt idx="28">
                  <c:v>40708</c:v>
                </c:pt>
              </c:numCache>
            </c:numRef>
          </c:cat>
          <c:val>
            <c:numRef>
              <c:f>Kristi!$C$2:$C$30</c:f>
              <c:numCache>
                <c:formatCode>General</c:formatCode>
                <c:ptCount val="29"/>
                <c:pt idx="0">
                  <c:v>0.67000000000000104</c:v>
                </c:pt>
                <c:pt idx="1">
                  <c:v>0</c:v>
                </c:pt>
                <c:pt idx="2">
                  <c:v>1.1000000000000001</c:v>
                </c:pt>
                <c:pt idx="3">
                  <c:v>0.69000000000000095</c:v>
                </c:pt>
                <c:pt idx="4">
                  <c:v>0.70000000000000095</c:v>
                </c:pt>
                <c:pt idx="5">
                  <c:v>0</c:v>
                </c:pt>
                <c:pt idx="6">
                  <c:v>1.2</c:v>
                </c:pt>
                <c:pt idx="7">
                  <c:v>0</c:v>
                </c:pt>
                <c:pt idx="8">
                  <c:v>0.65000000000000102</c:v>
                </c:pt>
                <c:pt idx="9">
                  <c:v>0</c:v>
                </c:pt>
                <c:pt idx="10">
                  <c:v>0</c:v>
                </c:pt>
                <c:pt idx="11">
                  <c:v>0</c:v>
                </c:pt>
                <c:pt idx="12">
                  <c:v>0</c:v>
                </c:pt>
                <c:pt idx="13">
                  <c:v>0.630000000000001</c:v>
                </c:pt>
                <c:pt idx="14">
                  <c:v>0.62000000000000099</c:v>
                </c:pt>
                <c:pt idx="15">
                  <c:v>0</c:v>
                </c:pt>
                <c:pt idx="16">
                  <c:v>0.79</c:v>
                </c:pt>
                <c:pt idx="17">
                  <c:v>0</c:v>
                </c:pt>
                <c:pt idx="18">
                  <c:v>0.72000000000000097</c:v>
                </c:pt>
                <c:pt idx="19">
                  <c:v>0</c:v>
                </c:pt>
                <c:pt idx="20">
                  <c:v>0</c:v>
                </c:pt>
                <c:pt idx="21">
                  <c:v>0</c:v>
                </c:pt>
                <c:pt idx="22">
                  <c:v>0.66000000000000103</c:v>
                </c:pt>
                <c:pt idx="23">
                  <c:v>0.83000000000000096</c:v>
                </c:pt>
                <c:pt idx="24">
                  <c:v>0</c:v>
                </c:pt>
                <c:pt idx="25">
                  <c:v>0</c:v>
                </c:pt>
                <c:pt idx="26">
                  <c:v>0</c:v>
                </c:pt>
                <c:pt idx="27">
                  <c:v>0.65000000000000102</c:v>
                </c:pt>
                <c:pt idx="28">
                  <c:v>0</c:v>
                </c:pt>
              </c:numCache>
            </c:numRef>
          </c:val>
        </c:ser>
        <c:ser>
          <c:idx val="2"/>
          <c:order val="2"/>
          <c:tx>
            <c:strRef>
              <c:f>Kristi!$D$1</c:f>
              <c:strCache>
                <c:ptCount val="1"/>
                <c:pt idx="0">
                  <c:v>L-3</c:v>
                </c:pt>
              </c:strCache>
            </c:strRef>
          </c:tx>
          <c:spPr>
            <a:ln w="28575">
              <a:noFill/>
            </a:ln>
          </c:spPr>
          <c:invertIfNegative val="0"/>
          <c:cat>
            <c:numRef>
              <c:f>Kristi!$A$2:$A$30</c:f>
              <c:numCache>
                <c:formatCode>[$-409]d\-mmm\-yy;@</c:formatCode>
                <c:ptCount val="29"/>
                <c:pt idx="0">
                  <c:v>40847</c:v>
                </c:pt>
                <c:pt idx="1">
                  <c:v>40840</c:v>
                </c:pt>
                <c:pt idx="2">
                  <c:v>40834</c:v>
                </c:pt>
                <c:pt idx="3">
                  <c:v>40827</c:v>
                </c:pt>
                <c:pt idx="4">
                  <c:v>40815</c:v>
                </c:pt>
                <c:pt idx="5">
                  <c:v>40808</c:v>
                </c:pt>
                <c:pt idx="6">
                  <c:v>40800</c:v>
                </c:pt>
                <c:pt idx="7">
                  <c:v>40792</c:v>
                </c:pt>
                <c:pt idx="8">
                  <c:v>40787</c:v>
                </c:pt>
                <c:pt idx="9">
                  <c:v>40785</c:v>
                </c:pt>
                <c:pt idx="10">
                  <c:v>40780</c:v>
                </c:pt>
                <c:pt idx="11">
                  <c:v>40779</c:v>
                </c:pt>
                <c:pt idx="12">
                  <c:v>40773</c:v>
                </c:pt>
                <c:pt idx="13">
                  <c:v>40771</c:v>
                </c:pt>
                <c:pt idx="14">
                  <c:v>40766</c:v>
                </c:pt>
                <c:pt idx="15">
                  <c:v>40765</c:v>
                </c:pt>
                <c:pt idx="16">
                  <c:v>40760</c:v>
                </c:pt>
                <c:pt idx="17">
                  <c:v>40757</c:v>
                </c:pt>
                <c:pt idx="18">
                  <c:v>40749</c:v>
                </c:pt>
                <c:pt idx="19">
                  <c:v>40744</c:v>
                </c:pt>
                <c:pt idx="20">
                  <c:v>40738</c:v>
                </c:pt>
                <c:pt idx="21">
                  <c:v>40737</c:v>
                </c:pt>
                <c:pt idx="22">
                  <c:v>40731</c:v>
                </c:pt>
                <c:pt idx="23">
                  <c:v>40729</c:v>
                </c:pt>
                <c:pt idx="24">
                  <c:v>40724</c:v>
                </c:pt>
                <c:pt idx="25">
                  <c:v>40722</c:v>
                </c:pt>
                <c:pt idx="26">
                  <c:v>40716</c:v>
                </c:pt>
                <c:pt idx="27">
                  <c:v>40711</c:v>
                </c:pt>
                <c:pt idx="28">
                  <c:v>40708</c:v>
                </c:pt>
              </c:numCache>
            </c:numRef>
          </c:cat>
          <c:val>
            <c:numRef>
              <c:f>Kristi!$D$2:$D$30</c:f>
              <c:numCache>
                <c:formatCode>General</c:formatCode>
                <c:ptCount val="29"/>
                <c:pt idx="0">
                  <c:v>0</c:v>
                </c:pt>
                <c:pt idx="1">
                  <c:v>0</c:v>
                </c:pt>
                <c:pt idx="2">
                  <c:v>1</c:v>
                </c:pt>
                <c:pt idx="3">
                  <c:v>0.750000000000001</c:v>
                </c:pt>
                <c:pt idx="4">
                  <c:v>0</c:v>
                </c:pt>
                <c:pt idx="5">
                  <c:v>0</c:v>
                </c:pt>
                <c:pt idx="6">
                  <c:v>1.1000000000000001</c:v>
                </c:pt>
                <c:pt idx="7">
                  <c:v>0</c:v>
                </c:pt>
                <c:pt idx="8">
                  <c:v>0</c:v>
                </c:pt>
                <c:pt idx="9">
                  <c:v>0</c:v>
                </c:pt>
                <c:pt idx="10">
                  <c:v>0</c:v>
                </c:pt>
                <c:pt idx="11">
                  <c:v>0</c:v>
                </c:pt>
                <c:pt idx="12">
                  <c:v>0.56999999999999995</c:v>
                </c:pt>
                <c:pt idx="13">
                  <c:v>0.56000000000000005</c:v>
                </c:pt>
                <c:pt idx="14">
                  <c:v>0.57999999999999996</c:v>
                </c:pt>
                <c:pt idx="15">
                  <c:v>0</c:v>
                </c:pt>
                <c:pt idx="16">
                  <c:v>0.89</c:v>
                </c:pt>
                <c:pt idx="17">
                  <c:v>0</c:v>
                </c:pt>
                <c:pt idx="18">
                  <c:v>0.630000000000001</c:v>
                </c:pt>
                <c:pt idx="19">
                  <c:v>0</c:v>
                </c:pt>
                <c:pt idx="20">
                  <c:v>0</c:v>
                </c:pt>
                <c:pt idx="21">
                  <c:v>0</c:v>
                </c:pt>
                <c:pt idx="22">
                  <c:v>0.750000000000001</c:v>
                </c:pt>
                <c:pt idx="23">
                  <c:v>0.72000000000000097</c:v>
                </c:pt>
                <c:pt idx="24">
                  <c:v>0</c:v>
                </c:pt>
                <c:pt idx="25">
                  <c:v>0</c:v>
                </c:pt>
                <c:pt idx="26">
                  <c:v>0</c:v>
                </c:pt>
                <c:pt idx="27">
                  <c:v>0.73000000000000098</c:v>
                </c:pt>
                <c:pt idx="28">
                  <c:v>0</c:v>
                </c:pt>
              </c:numCache>
            </c:numRef>
          </c:val>
        </c:ser>
        <c:ser>
          <c:idx val="8"/>
          <c:order val="8"/>
          <c:tx>
            <c:strRef>
              <c:f>Kristi!$J$1</c:f>
              <c:strCache>
                <c:ptCount val="1"/>
                <c:pt idx="0">
                  <c:v>L-9</c:v>
                </c:pt>
              </c:strCache>
            </c:strRef>
          </c:tx>
          <c:spPr>
            <a:ln w="28575">
              <a:noFill/>
            </a:ln>
          </c:spPr>
          <c:invertIfNegative val="0"/>
          <c:cat>
            <c:numRef>
              <c:f>Kristi!$A$2:$A$30</c:f>
              <c:numCache>
                <c:formatCode>[$-409]d\-mmm\-yy;@</c:formatCode>
                <c:ptCount val="29"/>
                <c:pt idx="0">
                  <c:v>40847</c:v>
                </c:pt>
                <c:pt idx="1">
                  <c:v>40840</c:v>
                </c:pt>
                <c:pt idx="2">
                  <c:v>40834</c:v>
                </c:pt>
                <c:pt idx="3">
                  <c:v>40827</c:v>
                </c:pt>
                <c:pt idx="4">
                  <c:v>40815</c:v>
                </c:pt>
                <c:pt idx="5">
                  <c:v>40808</c:v>
                </c:pt>
                <c:pt idx="6">
                  <c:v>40800</c:v>
                </c:pt>
                <c:pt idx="7">
                  <c:v>40792</c:v>
                </c:pt>
                <c:pt idx="8">
                  <c:v>40787</c:v>
                </c:pt>
                <c:pt idx="9">
                  <c:v>40785</c:v>
                </c:pt>
                <c:pt idx="10">
                  <c:v>40780</c:v>
                </c:pt>
                <c:pt idx="11">
                  <c:v>40779</c:v>
                </c:pt>
                <c:pt idx="12">
                  <c:v>40773</c:v>
                </c:pt>
                <c:pt idx="13">
                  <c:v>40771</c:v>
                </c:pt>
                <c:pt idx="14">
                  <c:v>40766</c:v>
                </c:pt>
                <c:pt idx="15">
                  <c:v>40765</c:v>
                </c:pt>
                <c:pt idx="16">
                  <c:v>40760</c:v>
                </c:pt>
                <c:pt idx="17">
                  <c:v>40757</c:v>
                </c:pt>
                <c:pt idx="18">
                  <c:v>40749</c:v>
                </c:pt>
                <c:pt idx="19">
                  <c:v>40744</c:v>
                </c:pt>
                <c:pt idx="20">
                  <c:v>40738</c:v>
                </c:pt>
                <c:pt idx="21">
                  <c:v>40737</c:v>
                </c:pt>
                <c:pt idx="22">
                  <c:v>40731</c:v>
                </c:pt>
                <c:pt idx="23">
                  <c:v>40729</c:v>
                </c:pt>
                <c:pt idx="24">
                  <c:v>40724</c:v>
                </c:pt>
                <c:pt idx="25">
                  <c:v>40722</c:v>
                </c:pt>
                <c:pt idx="26">
                  <c:v>40716</c:v>
                </c:pt>
                <c:pt idx="27">
                  <c:v>40711</c:v>
                </c:pt>
                <c:pt idx="28">
                  <c:v>40708</c:v>
                </c:pt>
              </c:numCache>
            </c:numRef>
          </c:cat>
          <c:val>
            <c:numRef>
              <c:f>Kristi!$J$2:$J$30</c:f>
              <c:numCache>
                <c:formatCode>General</c:formatCode>
                <c:ptCount val="29"/>
                <c:pt idx="0">
                  <c:v>1.1000000000000001</c:v>
                </c:pt>
                <c:pt idx="1">
                  <c:v>0</c:v>
                </c:pt>
                <c:pt idx="2">
                  <c:v>0.97</c:v>
                </c:pt>
                <c:pt idx="3">
                  <c:v>0</c:v>
                </c:pt>
                <c:pt idx="4">
                  <c:v>0.59</c:v>
                </c:pt>
                <c:pt idx="5">
                  <c:v>0</c:v>
                </c:pt>
                <c:pt idx="6">
                  <c:v>1.1000000000000001</c:v>
                </c:pt>
                <c:pt idx="7">
                  <c:v>0</c:v>
                </c:pt>
                <c:pt idx="8">
                  <c:v>0.69000000000000095</c:v>
                </c:pt>
                <c:pt idx="9">
                  <c:v>0</c:v>
                </c:pt>
                <c:pt idx="10">
                  <c:v>0</c:v>
                </c:pt>
                <c:pt idx="11">
                  <c:v>0</c:v>
                </c:pt>
                <c:pt idx="12">
                  <c:v>0</c:v>
                </c:pt>
                <c:pt idx="13">
                  <c:v>0.60000000000000098</c:v>
                </c:pt>
                <c:pt idx="14">
                  <c:v>0.59</c:v>
                </c:pt>
                <c:pt idx="15">
                  <c:v>0</c:v>
                </c:pt>
                <c:pt idx="16">
                  <c:v>0.79</c:v>
                </c:pt>
                <c:pt idx="17">
                  <c:v>0</c:v>
                </c:pt>
                <c:pt idx="18">
                  <c:v>0</c:v>
                </c:pt>
                <c:pt idx="19">
                  <c:v>0</c:v>
                </c:pt>
                <c:pt idx="22">
                  <c:v>2.2999999999999998</c:v>
                </c:pt>
              </c:numCache>
            </c:numRef>
          </c:val>
        </c:ser>
        <c:ser>
          <c:idx val="9"/>
          <c:order val="9"/>
          <c:tx>
            <c:strRef>
              <c:f>Kristi!$K$1</c:f>
              <c:strCache>
                <c:ptCount val="1"/>
                <c:pt idx="0">
                  <c:v>L-10</c:v>
                </c:pt>
              </c:strCache>
            </c:strRef>
          </c:tx>
          <c:spPr>
            <a:ln w="28575">
              <a:noFill/>
            </a:ln>
          </c:spPr>
          <c:invertIfNegative val="0"/>
          <c:cat>
            <c:numRef>
              <c:f>Kristi!$A$2:$A$30</c:f>
              <c:numCache>
                <c:formatCode>[$-409]d\-mmm\-yy;@</c:formatCode>
                <c:ptCount val="29"/>
                <c:pt idx="0">
                  <c:v>40847</c:v>
                </c:pt>
                <c:pt idx="1">
                  <c:v>40840</c:v>
                </c:pt>
                <c:pt idx="2">
                  <c:v>40834</c:v>
                </c:pt>
                <c:pt idx="3">
                  <c:v>40827</c:v>
                </c:pt>
                <c:pt idx="4">
                  <c:v>40815</c:v>
                </c:pt>
                <c:pt idx="5">
                  <c:v>40808</c:v>
                </c:pt>
                <c:pt idx="6">
                  <c:v>40800</c:v>
                </c:pt>
                <c:pt idx="7">
                  <c:v>40792</c:v>
                </c:pt>
                <c:pt idx="8">
                  <c:v>40787</c:v>
                </c:pt>
                <c:pt idx="9">
                  <c:v>40785</c:v>
                </c:pt>
                <c:pt idx="10">
                  <c:v>40780</c:v>
                </c:pt>
                <c:pt idx="11">
                  <c:v>40779</c:v>
                </c:pt>
                <c:pt idx="12">
                  <c:v>40773</c:v>
                </c:pt>
                <c:pt idx="13">
                  <c:v>40771</c:v>
                </c:pt>
                <c:pt idx="14">
                  <c:v>40766</c:v>
                </c:pt>
                <c:pt idx="15">
                  <c:v>40765</c:v>
                </c:pt>
                <c:pt idx="16">
                  <c:v>40760</c:v>
                </c:pt>
                <c:pt idx="17">
                  <c:v>40757</c:v>
                </c:pt>
                <c:pt idx="18">
                  <c:v>40749</c:v>
                </c:pt>
                <c:pt idx="19">
                  <c:v>40744</c:v>
                </c:pt>
                <c:pt idx="20">
                  <c:v>40738</c:v>
                </c:pt>
                <c:pt idx="21">
                  <c:v>40737</c:v>
                </c:pt>
                <c:pt idx="22">
                  <c:v>40731</c:v>
                </c:pt>
                <c:pt idx="23">
                  <c:v>40729</c:v>
                </c:pt>
                <c:pt idx="24">
                  <c:v>40724</c:v>
                </c:pt>
                <c:pt idx="25">
                  <c:v>40722</c:v>
                </c:pt>
                <c:pt idx="26">
                  <c:v>40716</c:v>
                </c:pt>
                <c:pt idx="27">
                  <c:v>40711</c:v>
                </c:pt>
                <c:pt idx="28">
                  <c:v>40708</c:v>
                </c:pt>
              </c:numCache>
            </c:numRef>
          </c:cat>
          <c:val>
            <c:numRef>
              <c:f>Kristi!$K$2:$K$30</c:f>
              <c:numCache>
                <c:formatCode>General</c:formatCode>
                <c:ptCount val="29"/>
                <c:pt idx="0">
                  <c:v>0</c:v>
                </c:pt>
                <c:pt idx="1">
                  <c:v>0</c:v>
                </c:pt>
                <c:pt idx="2">
                  <c:v>0.96000000000000096</c:v>
                </c:pt>
                <c:pt idx="3">
                  <c:v>0</c:v>
                </c:pt>
                <c:pt idx="4">
                  <c:v>0</c:v>
                </c:pt>
                <c:pt idx="5">
                  <c:v>0</c:v>
                </c:pt>
                <c:pt idx="6">
                  <c:v>0.99</c:v>
                </c:pt>
                <c:pt idx="7">
                  <c:v>0</c:v>
                </c:pt>
                <c:pt idx="8">
                  <c:v>0</c:v>
                </c:pt>
                <c:pt idx="9">
                  <c:v>0</c:v>
                </c:pt>
                <c:pt idx="10">
                  <c:v>0</c:v>
                </c:pt>
                <c:pt idx="11">
                  <c:v>0</c:v>
                </c:pt>
                <c:pt idx="12">
                  <c:v>0</c:v>
                </c:pt>
                <c:pt idx="13">
                  <c:v>0</c:v>
                </c:pt>
                <c:pt idx="14">
                  <c:v>0</c:v>
                </c:pt>
                <c:pt idx="15">
                  <c:v>0</c:v>
                </c:pt>
                <c:pt idx="16">
                  <c:v>0.73000000000000098</c:v>
                </c:pt>
                <c:pt idx="17">
                  <c:v>0</c:v>
                </c:pt>
                <c:pt idx="18">
                  <c:v>0</c:v>
                </c:pt>
                <c:pt idx="19">
                  <c:v>0</c:v>
                </c:pt>
                <c:pt idx="22">
                  <c:v>0.5</c:v>
                </c:pt>
              </c:numCache>
            </c:numRef>
          </c:val>
        </c:ser>
        <c:ser>
          <c:idx val="10"/>
          <c:order val="10"/>
          <c:tx>
            <c:strRef>
              <c:f>Kristi!$L$1</c:f>
              <c:strCache>
                <c:ptCount val="1"/>
                <c:pt idx="0">
                  <c:v>L-11</c:v>
                </c:pt>
              </c:strCache>
            </c:strRef>
          </c:tx>
          <c:spPr>
            <a:ln w="28575">
              <a:noFill/>
            </a:ln>
          </c:spPr>
          <c:invertIfNegative val="0"/>
          <c:cat>
            <c:numRef>
              <c:f>Kristi!$A$2:$A$30</c:f>
              <c:numCache>
                <c:formatCode>[$-409]d\-mmm\-yy;@</c:formatCode>
                <c:ptCount val="29"/>
                <c:pt idx="0">
                  <c:v>40847</c:v>
                </c:pt>
                <c:pt idx="1">
                  <c:v>40840</c:v>
                </c:pt>
                <c:pt idx="2">
                  <c:v>40834</c:v>
                </c:pt>
                <c:pt idx="3">
                  <c:v>40827</c:v>
                </c:pt>
                <c:pt idx="4">
                  <c:v>40815</c:v>
                </c:pt>
                <c:pt idx="5">
                  <c:v>40808</c:v>
                </c:pt>
                <c:pt idx="6">
                  <c:v>40800</c:v>
                </c:pt>
                <c:pt idx="7">
                  <c:v>40792</c:v>
                </c:pt>
                <c:pt idx="8">
                  <c:v>40787</c:v>
                </c:pt>
                <c:pt idx="9">
                  <c:v>40785</c:v>
                </c:pt>
                <c:pt idx="10">
                  <c:v>40780</c:v>
                </c:pt>
                <c:pt idx="11">
                  <c:v>40779</c:v>
                </c:pt>
                <c:pt idx="12">
                  <c:v>40773</c:v>
                </c:pt>
                <c:pt idx="13">
                  <c:v>40771</c:v>
                </c:pt>
                <c:pt idx="14">
                  <c:v>40766</c:v>
                </c:pt>
                <c:pt idx="15">
                  <c:v>40765</c:v>
                </c:pt>
                <c:pt idx="16">
                  <c:v>40760</c:v>
                </c:pt>
                <c:pt idx="17">
                  <c:v>40757</c:v>
                </c:pt>
                <c:pt idx="18">
                  <c:v>40749</c:v>
                </c:pt>
                <c:pt idx="19">
                  <c:v>40744</c:v>
                </c:pt>
                <c:pt idx="20">
                  <c:v>40738</c:v>
                </c:pt>
                <c:pt idx="21">
                  <c:v>40737</c:v>
                </c:pt>
                <c:pt idx="22">
                  <c:v>40731</c:v>
                </c:pt>
                <c:pt idx="23">
                  <c:v>40729</c:v>
                </c:pt>
                <c:pt idx="24">
                  <c:v>40724</c:v>
                </c:pt>
                <c:pt idx="25">
                  <c:v>40722</c:v>
                </c:pt>
                <c:pt idx="26">
                  <c:v>40716</c:v>
                </c:pt>
                <c:pt idx="27">
                  <c:v>40711</c:v>
                </c:pt>
                <c:pt idx="28">
                  <c:v>40708</c:v>
                </c:pt>
              </c:numCache>
            </c:numRef>
          </c:cat>
          <c:val>
            <c:numRef>
              <c:f>Kristi!$L$2:$L$30</c:f>
              <c:numCache>
                <c:formatCode>General</c:formatCode>
                <c:ptCount val="29"/>
                <c:pt idx="0">
                  <c:v>0</c:v>
                </c:pt>
                <c:pt idx="1">
                  <c:v>0</c:v>
                </c:pt>
                <c:pt idx="2">
                  <c:v>0.85000000000000098</c:v>
                </c:pt>
                <c:pt idx="3">
                  <c:v>0</c:v>
                </c:pt>
                <c:pt idx="4">
                  <c:v>0</c:v>
                </c:pt>
                <c:pt idx="5">
                  <c:v>0</c:v>
                </c:pt>
                <c:pt idx="6">
                  <c:v>1.1000000000000001</c:v>
                </c:pt>
              </c:numCache>
            </c:numRef>
          </c:val>
        </c:ser>
        <c:dLbls>
          <c:showLegendKey val="0"/>
          <c:showVal val="0"/>
          <c:showCatName val="0"/>
          <c:showSerName val="0"/>
          <c:showPercent val="0"/>
          <c:showBubbleSize val="0"/>
        </c:dLbls>
        <c:gapWidth val="150"/>
        <c:axId val="186159872"/>
        <c:axId val="186161792"/>
      </c:barChart>
      <c:lineChart>
        <c:grouping val="standard"/>
        <c:varyColors val="0"/>
        <c:ser>
          <c:idx val="12"/>
          <c:order val="11"/>
          <c:tx>
            <c:v>RSL</c:v>
          </c:tx>
          <c:marker>
            <c:symbol val="none"/>
          </c:marker>
          <c:val>
            <c:numRef>
              <c:f>Kristi!$M$2:$M$30</c:f>
              <c:numCache>
                <c:formatCode>General</c:formatCode>
                <c:ptCount val="29"/>
                <c:pt idx="0">
                  <c:v>0.31</c:v>
                </c:pt>
                <c:pt idx="1">
                  <c:v>0.31</c:v>
                </c:pt>
                <c:pt idx="2">
                  <c:v>0.31</c:v>
                </c:pt>
                <c:pt idx="3">
                  <c:v>0.31</c:v>
                </c:pt>
                <c:pt idx="4">
                  <c:v>0.31</c:v>
                </c:pt>
                <c:pt idx="5">
                  <c:v>0.31</c:v>
                </c:pt>
                <c:pt idx="6">
                  <c:v>0.31</c:v>
                </c:pt>
                <c:pt idx="7">
                  <c:v>0.31</c:v>
                </c:pt>
                <c:pt idx="8">
                  <c:v>0.31</c:v>
                </c:pt>
                <c:pt idx="9">
                  <c:v>0.31</c:v>
                </c:pt>
                <c:pt idx="10">
                  <c:v>0.31</c:v>
                </c:pt>
                <c:pt idx="11">
                  <c:v>0.31</c:v>
                </c:pt>
                <c:pt idx="12">
                  <c:v>0.31</c:v>
                </c:pt>
                <c:pt idx="13">
                  <c:v>0.31</c:v>
                </c:pt>
                <c:pt idx="14">
                  <c:v>0.31</c:v>
                </c:pt>
                <c:pt idx="15">
                  <c:v>0.31</c:v>
                </c:pt>
                <c:pt idx="16">
                  <c:v>0.31</c:v>
                </c:pt>
                <c:pt idx="17">
                  <c:v>0.31</c:v>
                </c:pt>
                <c:pt idx="18">
                  <c:v>0.31</c:v>
                </c:pt>
                <c:pt idx="19">
                  <c:v>0.31</c:v>
                </c:pt>
                <c:pt idx="20">
                  <c:v>0.31</c:v>
                </c:pt>
                <c:pt idx="21">
                  <c:v>0.31</c:v>
                </c:pt>
                <c:pt idx="22">
                  <c:v>0.31</c:v>
                </c:pt>
                <c:pt idx="23">
                  <c:v>0.31</c:v>
                </c:pt>
                <c:pt idx="24">
                  <c:v>0.31</c:v>
                </c:pt>
                <c:pt idx="25">
                  <c:v>0.31</c:v>
                </c:pt>
                <c:pt idx="26">
                  <c:v>0.31</c:v>
                </c:pt>
                <c:pt idx="27">
                  <c:v>0.31</c:v>
                </c:pt>
                <c:pt idx="28">
                  <c:v>0.31</c:v>
                </c:pt>
              </c:numCache>
            </c:numRef>
          </c:val>
          <c:smooth val="0"/>
        </c:ser>
        <c:ser>
          <c:idx val="13"/>
          <c:order val="12"/>
          <c:tx>
            <c:v>ISL</c:v>
          </c:tx>
          <c:marker>
            <c:symbol val="none"/>
          </c:marker>
          <c:val>
            <c:numRef>
              <c:f>Kristi!$N$2:$N$30</c:f>
              <c:numCache>
                <c:formatCode>General</c:formatCode>
                <c:ptCount val="29"/>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numCache>
            </c:numRef>
          </c:val>
          <c:smooth val="0"/>
        </c:ser>
        <c:dLbls>
          <c:showLegendKey val="0"/>
          <c:showVal val="0"/>
          <c:showCatName val="0"/>
          <c:showSerName val="0"/>
          <c:showPercent val="0"/>
          <c:showBubbleSize val="0"/>
        </c:dLbls>
        <c:marker val="1"/>
        <c:smooth val="0"/>
        <c:axId val="186177408"/>
        <c:axId val="186175872"/>
      </c:lineChart>
      <c:scatterChart>
        <c:scatterStyle val="lineMarker"/>
        <c:varyColors val="0"/>
        <c:ser>
          <c:idx val="0"/>
          <c:order val="0"/>
          <c:tx>
            <c:strRef>
              <c:f>Kristi!$B$1</c:f>
              <c:strCache>
                <c:ptCount val="1"/>
                <c:pt idx="0">
                  <c:v>L-1</c:v>
                </c:pt>
              </c:strCache>
            </c:strRef>
          </c:tx>
          <c:spPr>
            <a:ln w="28575">
              <a:noFill/>
            </a:ln>
          </c:spPr>
          <c:marker>
            <c:symbol val="star"/>
            <c:size val="5"/>
            <c:spPr>
              <a:noFill/>
              <a:ln>
                <a:solidFill>
                  <a:schemeClr val="accent2"/>
                </a:solidFill>
              </a:ln>
            </c:spPr>
          </c:marker>
          <c:xVal>
            <c:numRef>
              <c:f>Kristi!$A$2:$A$30</c:f>
              <c:numCache>
                <c:formatCode>[$-409]d\-mmm\-yy;@</c:formatCode>
                <c:ptCount val="29"/>
                <c:pt idx="0">
                  <c:v>40847</c:v>
                </c:pt>
                <c:pt idx="1">
                  <c:v>40840</c:v>
                </c:pt>
                <c:pt idx="2">
                  <c:v>40834</c:v>
                </c:pt>
                <c:pt idx="3">
                  <c:v>40827</c:v>
                </c:pt>
                <c:pt idx="4">
                  <c:v>40815</c:v>
                </c:pt>
                <c:pt idx="5">
                  <c:v>40808</c:v>
                </c:pt>
                <c:pt idx="6">
                  <c:v>40800</c:v>
                </c:pt>
                <c:pt idx="7">
                  <c:v>40792</c:v>
                </c:pt>
                <c:pt idx="8">
                  <c:v>40787</c:v>
                </c:pt>
                <c:pt idx="9">
                  <c:v>40785</c:v>
                </c:pt>
                <c:pt idx="10">
                  <c:v>40780</c:v>
                </c:pt>
                <c:pt idx="11">
                  <c:v>40779</c:v>
                </c:pt>
                <c:pt idx="12">
                  <c:v>40773</c:v>
                </c:pt>
                <c:pt idx="13">
                  <c:v>40771</c:v>
                </c:pt>
                <c:pt idx="14">
                  <c:v>40766</c:v>
                </c:pt>
                <c:pt idx="15">
                  <c:v>40765</c:v>
                </c:pt>
                <c:pt idx="16">
                  <c:v>40760</c:v>
                </c:pt>
                <c:pt idx="17">
                  <c:v>40757</c:v>
                </c:pt>
                <c:pt idx="18">
                  <c:v>40749</c:v>
                </c:pt>
                <c:pt idx="19">
                  <c:v>40744</c:v>
                </c:pt>
                <c:pt idx="20">
                  <c:v>40738</c:v>
                </c:pt>
                <c:pt idx="21">
                  <c:v>40737</c:v>
                </c:pt>
                <c:pt idx="22">
                  <c:v>40731</c:v>
                </c:pt>
                <c:pt idx="23">
                  <c:v>40729</c:v>
                </c:pt>
                <c:pt idx="24">
                  <c:v>40724</c:v>
                </c:pt>
                <c:pt idx="25">
                  <c:v>40722</c:v>
                </c:pt>
                <c:pt idx="26">
                  <c:v>40716</c:v>
                </c:pt>
                <c:pt idx="27">
                  <c:v>40711</c:v>
                </c:pt>
                <c:pt idx="28">
                  <c:v>40708</c:v>
                </c:pt>
              </c:numCache>
            </c:numRef>
          </c:xVal>
          <c:yVal>
            <c:numRef>
              <c:f>Kristi!$B$2:$B$30</c:f>
              <c:numCache>
                <c:formatCode>General</c:formatCode>
                <c:ptCount val="29"/>
                <c:pt idx="0">
                  <c:v>0.68</c:v>
                </c:pt>
                <c:pt idx="1">
                  <c:v>0.86000000000000099</c:v>
                </c:pt>
                <c:pt idx="2">
                  <c:v>1.3</c:v>
                </c:pt>
                <c:pt idx="3">
                  <c:v>0.84000000000000097</c:v>
                </c:pt>
                <c:pt idx="4">
                  <c:v>1.4</c:v>
                </c:pt>
                <c:pt idx="5">
                  <c:v>0</c:v>
                </c:pt>
                <c:pt idx="6">
                  <c:v>1.4</c:v>
                </c:pt>
                <c:pt idx="7">
                  <c:v>0</c:v>
                </c:pt>
                <c:pt idx="8">
                  <c:v>1.2</c:v>
                </c:pt>
                <c:pt idx="9">
                  <c:v>0</c:v>
                </c:pt>
                <c:pt idx="10">
                  <c:v>1.1000000000000001</c:v>
                </c:pt>
                <c:pt idx="11">
                  <c:v>1.2</c:v>
                </c:pt>
                <c:pt idx="12">
                  <c:v>0.71000000000000096</c:v>
                </c:pt>
                <c:pt idx="13">
                  <c:v>1.1000000000000001</c:v>
                </c:pt>
                <c:pt idx="14">
                  <c:v>0.82000000000000095</c:v>
                </c:pt>
                <c:pt idx="15">
                  <c:v>0</c:v>
                </c:pt>
                <c:pt idx="16">
                  <c:v>1.4</c:v>
                </c:pt>
                <c:pt idx="17">
                  <c:v>0.68</c:v>
                </c:pt>
                <c:pt idx="18">
                  <c:v>0.71000000000000096</c:v>
                </c:pt>
                <c:pt idx="19">
                  <c:v>1</c:v>
                </c:pt>
                <c:pt idx="20">
                  <c:v>0.630000000000001</c:v>
                </c:pt>
                <c:pt idx="21">
                  <c:v>3.5</c:v>
                </c:pt>
                <c:pt idx="22">
                  <c:v>0.66000000000000103</c:v>
                </c:pt>
                <c:pt idx="23">
                  <c:v>0.79</c:v>
                </c:pt>
                <c:pt idx="24">
                  <c:v>0</c:v>
                </c:pt>
                <c:pt idx="25">
                  <c:v>0</c:v>
                </c:pt>
                <c:pt idx="26">
                  <c:v>0</c:v>
                </c:pt>
                <c:pt idx="27">
                  <c:v>0.66000000000000103</c:v>
                </c:pt>
                <c:pt idx="28">
                  <c:v>0</c:v>
                </c:pt>
              </c:numCache>
            </c:numRef>
          </c:yVal>
          <c:smooth val="0"/>
        </c:ser>
        <c:ser>
          <c:idx val="3"/>
          <c:order val="3"/>
          <c:tx>
            <c:strRef>
              <c:f>Kristi!$E$1</c:f>
              <c:strCache>
                <c:ptCount val="1"/>
                <c:pt idx="0">
                  <c:v>L-4</c:v>
                </c:pt>
              </c:strCache>
            </c:strRef>
          </c:tx>
          <c:spPr>
            <a:ln w="28575">
              <a:noFill/>
            </a:ln>
          </c:spPr>
          <c:marker>
            <c:symbol val="star"/>
            <c:size val="6"/>
          </c:marker>
          <c:xVal>
            <c:numRef>
              <c:f>Kristi!$A$2:$A$30</c:f>
              <c:numCache>
                <c:formatCode>[$-409]d\-mmm\-yy;@</c:formatCode>
                <c:ptCount val="29"/>
                <c:pt idx="0">
                  <c:v>40847</c:v>
                </c:pt>
                <c:pt idx="1">
                  <c:v>40840</c:v>
                </c:pt>
                <c:pt idx="2">
                  <c:v>40834</c:v>
                </c:pt>
                <c:pt idx="3">
                  <c:v>40827</c:v>
                </c:pt>
                <c:pt idx="4">
                  <c:v>40815</c:v>
                </c:pt>
                <c:pt idx="5">
                  <c:v>40808</c:v>
                </c:pt>
                <c:pt idx="6">
                  <c:v>40800</c:v>
                </c:pt>
                <c:pt idx="7">
                  <c:v>40792</c:v>
                </c:pt>
                <c:pt idx="8">
                  <c:v>40787</c:v>
                </c:pt>
                <c:pt idx="9">
                  <c:v>40785</c:v>
                </c:pt>
                <c:pt idx="10">
                  <c:v>40780</c:v>
                </c:pt>
                <c:pt idx="11">
                  <c:v>40779</c:v>
                </c:pt>
                <c:pt idx="12">
                  <c:v>40773</c:v>
                </c:pt>
                <c:pt idx="13">
                  <c:v>40771</c:v>
                </c:pt>
                <c:pt idx="14">
                  <c:v>40766</c:v>
                </c:pt>
                <c:pt idx="15">
                  <c:v>40765</c:v>
                </c:pt>
                <c:pt idx="16">
                  <c:v>40760</c:v>
                </c:pt>
                <c:pt idx="17">
                  <c:v>40757</c:v>
                </c:pt>
                <c:pt idx="18">
                  <c:v>40749</c:v>
                </c:pt>
                <c:pt idx="19">
                  <c:v>40744</c:v>
                </c:pt>
                <c:pt idx="20">
                  <c:v>40738</c:v>
                </c:pt>
                <c:pt idx="21">
                  <c:v>40737</c:v>
                </c:pt>
                <c:pt idx="22">
                  <c:v>40731</c:v>
                </c:pt>
                <c:pt idx="23">
                  <c:v>40729</c:v>
                </c:pt>
                <c:pt idx="24">
                  <c:v>40724</c:v>
                </c:pt>
                <c:pt idx="25">
                  <c:v>40722</c:v>
                </c:pt>
                <c:pt idx="26">
                  <c:v>40716</c:v>
                </c:pt>
                <c:pt idx="27">
                  <c:v>40711</c:v>
                </c:pt>
                <c:pt idx="28">
                  <c:v>40708</c:v>
                </c:pt>
              </c:numCache>
            </c:numRef>
          </c:xVal>
          <c:yVal>
            <c:numRef>
              <c:f>Kristi!$E$2:$E$30</c:f>
              <c:numCache>
                <c:formatCode>General</c:formatCode>
                <c:ptCount val="29"/>
                <c:pt idx="0">
                  <c:v>0</c:v>
                </c:pt>
                <c:pt idx="1">
                  <c:v>0</c:v>
                </c:pt>
                <c:pt idx="2">
                  <c:v>1</c:v>
                </c:pt>
                <c:pt idx="3">
                  <c:v>0</c:v>
                </c:pt>
              </c:numCache>
            </c:numRef>
          </c:yVal>
          <c:smooth val="0"/>
        </c:ser>
        <c:ser>
          <c:idx val="4"/>
          <c:order val="4"/>
          <c:tx>
            <c:strRef>
              <c:f>Kristi!$F$1</c:f>
              <c:strCache>
                <c:ptCount val="1"/>
                <c:pt idx="0">
                  <c:v>L-5</c:v>
                </c:pt>
              </c:strCache>
            </c:strRef>
          </c:tx>
          <c:spPr>
            <a:ln w="28575">
              <a:noFill/>
            </a:ln>
          </c:spPr>
          <c:marker>
            <c:symbol val="star"/>
            <c:size val="6"/>
            <c:spPr>
              <a:ln>
                <a:solidFill>
                  <a:schemeClr val="accent3"/>
                </a:solidFill>
              </a:ln>
            </c:spPr>
          </c:marker>
          <c:xVal>
            <c:numRef>
              <c:f>Kristi!$A$2:$A$30</c:f>
              <c:numCache>
                <c:formatCode>[$-409]d\-mmm\-yy;@</c:formatCode>
                <c:ptCount val="29"/>
                <c:pt idx="0">
                  <c:v>40847</c:v>
                </c:pt>
                <c:pt idx="1">
                  <c:v>40840</c:v>
                </c:pt>
                <c:pt idx="2">
                  <c:v>40834</c:v>
                </c:pt>
                <c:pt idx="3">
                  <c:v>40827</c:v>
                </c:pt>
                <c:pt idx="4">
                  <c:v>40815</c:v>
                </c:pt>
                <c:pt idx="5">
                  <c:v>40808</c:v>
                </c:pt>
                <c:pt idx="6">
                  <c:v>40800</c:v>
                </c:pt>
                <c:pt idx="7">
                  <c:v>40792</c:v>
                </c:pt>
                <c:pt idx="8">
                  <c:v>40787</c:v>
                </c:pt>
                <c:pt idx="9">
                  <c:v>40785</c:v>
                </c:pt>
                <c:pt idx="10">
                  <c:v>40780</c:v>
                </c:pt>
                <c:pt idx="11">
                  <c:v>40779</c:v>
                </c:pt>
                <c:pt idx="12">
                  <c:v>40773</c:v>
                </c:pt>
                <c:pt idx="13">
                  <c:v>40771</c:v>
                </c:pt>
                <c:pt idx="14">
                  <c:v>40766</c:v>
                </c:pt>
                <c:pt idx="15">
                  <c:v>40765</c:v>
                </c:pt>
                <c:pt idx="16">
                  <c:v>40760</c:v>
                </c:pt>
                <c:pt idx="17">
                  <c:v>40757</c:v>
                </c:pt>
                <c:pt idx="18">
                  <c:v>40749</c:v>
                </c:pt>
                <c:pt idx="19">
                  <c:v>40744</c:v>
                </c:pt>
                <c:pt idx="20">
                  <c:v>40738</c:v>
                </c:pt>
                <c:pt idx="21">
                  <c:v>40737</c:v>
                </c:pt>
                <c:pt idx="22">
                  <c:v>40731</c:v>
                </c:pt>
                <c:pt idx="23">
                  <c:v>40729</c:v>
                </c:pt>
                <c:pt idx="24">
                  <c:v>40724</c:v>
                </c:pt>
                <c:pt idx="25">
                  <c:v>40722</c:v>
                </c:pt>
                <c:pt idx="26">
                  <c:v>40716</c:v>
                </c:pt>
                <c:pt idx="27">
                  <c:v>40711</c:v>
                </c:pt>
                <c:pt idx="28">
                  <c:v>40708</c:v>
                </c:pt>
              </c:numCache>
            </c:numRef>
          </c:xVal>
          <c:yVal>
            <c:numRef>
              <c:f>Kristi!$F$2:$F$30</c:f>
              <c:numCache>
                <c:formatCode>General</c:formatCode>
                <c:ptCount val="29"/>
                <c:pt idx="0">
                  <c:v>0</c:v>
                </c:pt>
                <c:pt idx="1">
                  <c:v>0</c:v>
                </c:pt>
                <c:pt idx="2">
                  <c:v>0.99</c:v>
                </c:pt>
                <c:pt idx="3">
                  <c:v>0</c:v>
                </c:pt>
                <c:pt idx="4">
                  <c:v>0</c:v>
                </c:pt>
                <c:pt idx="5">
                  <c:v>0</c:v>
                </c:pt>
                <c:pt idx="6">
                  <c:v>1.1000000000000001</c:v>
                </c:pt>
                <c:pt idx="7">
                  <c:v>0</c:v>
                </c:pt>
                <c:pt idx="8">
                  <c:v>0</c:v>
                </c:pt>
                <c:pt idx="9">
                  <c:v>0</c:v>
                </c:pt>
                <c:pt idx="10">
                  <c:v>0</c:v>
                </c:pt>
                <c:pt idx="11">
                  <c:v>0</c:v>
                </c:pt>
                <c:pt idx="12">
                  <c:v>0</c:v>
                </c:pt>
                <c:pt idx="13">
                  <c:v>0.66000000000000103</c:v>
                </c:pt>
                <c:pt idx="14">
                  <c:v>0.630000000000001</c:v>
                </c:pt>
                <c:pt idx="15">
                  <c:v>0</c:v>
                </c:pt>
                <c:pt idx="16">
                  <c:v>1.5</c:v>
                </c:pt>
                <c:pt idx="17">
                  <c:v>0</c:v>
                </c:pt>
                <c:pt idx="18">
                  <c:v>0</c:v>
                </c:pt>
                <c:pt idx="19">
                  <c:v>0</c:v>
                </c:pt>
                <c:pt idx="22">
                  <c:v>0</c:v>
                </c:pt>
                <c:pt idx="23">
                  <c:v>0</c:v>
                </c:pt>
                <c:pt idx="24">
                  <c:v>0</c:v>
                </c:pt>
                <c:pt idx="25">
                  <c:v>0</c:v>
                </c:pt>
              </c:numCache>
            </c:numRef>
          </c:yVal>
          <c:smooth val="0"/>
        </c:ser>
        <c:ser>
          <c:idx val="5"/>
          <c:order val="5"/>
          <c:tx>
            <c:strRef>
              <c:f>Kristi!$G$1</c:f>
              <c:strCache>
                <c:ptCount val="1"/>
                <c:pt idx="0">
                  <c:v>L-6</c:v>
                </c:pt>
              </c:strCache>
            </c:strRef>
          </c:tx>
          <c:spPr>
            <a:ln w="28575">
              <a:noFill/>
            </a:ln>
          </c:spPr>
          <c:marker>
            <c:symbol val="star"/>
            <c:size val="6"/>
            <c:spPr>
              <a:ln>
                <a:solidFill>
                  <a:schemeClr val="accent6"/>
                </a:solidFill>
              </a:ln>
            </c:spPr>
          </c:marker>
          <c:xVal>
            <c:numRef>
              <c:f>Kristi!$A$2:$A$30</c:f>
              <c:numCache>
                <c:formatCode>[$-409]d\-mmm\-yy;@</c:formatCode>
                <c:ptCount val="29"/>
                <c:pt idx="0">
                  <c:v>40847</c:v>
                </c:pt>
                <c:pt idx="1">
                  <c:v>40840</c:v>
                </c:pt>
                <c:pt idx="2">
                  <c:v>40834</c:v>
                </c:pt>
                <c:pt idx="3">
                  <c:v>40827</c:v>
                </c:pt>
                <c:pt idx="4">
                  <c:v>40815</c:v>
                </c:pt>
                <c:pt idx="5">
                  <c:v>40808</c:v>
                </c:pt>
                <c:pt idx="6">
                  <c:v>40800</c:v>
                </c:pt>
                <c:pt idx="7">
                  <c:v>40792</c:v>
                </c:pt>
                <c:pt idx="8">
                  <c:v>40787</c:v>
                </c:pt>
                <c:pt idx="9">
                  <c:v>40785</c:v>
                </c:pt>
                <c:pt idx="10">
                  <c:v>40780</c:v>
                </c:pt>
                <c:pt idx="11">
                  <c:v>40779</c:v>
                </c:pt>
                <c:pt idx="12">
                  <c:v>40773</c:v>
                </c:pt>
                <c:pt idx="13">
                  <c:v>40771</c:v>
                </c:pt>
                <c:pt idx="14">
                  <c:v>40766</c:v>
                </c:pt>
                <c:pt idx="15">
                  <c:v>40765</c:v>
                </c:pt>
                <c:pt idx="16">
                  <c:v>40760</c:v>
                </c:pt>
                <c:pt idx="17">
                  <c:v>40757</c:v>
                </c:pt>
                <c:pt idx="18">
                  <c:v>40749</c:v>
                </c:pt>
                <c:pt idx="19">
                  <c:v>40744</c:v>
                </c:pt>
                <c:pt idx="20">
                  <c:v>40738</c:v>
                </c:pt>
                <c:pt idx="21">
                  <c:v>40737</c:v>
                </c:pt>
                <c:pt idx="22">
                  <c:v>40731</c:v>
                </c:pt>
                <c:pt idx="23">
                  <c:v>40729</c:v>
                </c:pt>
                <c:pt idx="24">
                  <c:v>40724</c:v>
                </c:pt>
                <c:pt idx="25">
                  <c:v>40722</c:v>
                </c:pt>
                <c:pt idx="26">
                  <c:v>40716</c:v>
                </c:pt>
                <c:pt idx="27">
                  <c:v>40711</c:v>
                </c:pt>
                <c:pt idx="28">
                  <c:v>40708</c:v>
                </c:pt>
              </c:numCache>
            </c:numRef>
          </c:xVal>
          <c:yVal>
            <c:numRef>
              <c:f>Kristi!$G$2:$G$30</c:f>
              <c:numCache>
                <c:formatCode>General</c:formatCode>
                <c:ptCount val="29"/>
                <c:pt idx="0">
                  <c:v>0.56000000000000005</c:v>
                </c:pt>
                <c:pt idx="1">
                  <c:v>0</c:v>
                </c:pt>
                <c:pt idx="2">
                  <c:v>0.97</c:v>
                </c:pt>
                <c:pt idx="3">
                  <c:v>0.64000000000000101</c:v>
                </c:pt>
                <c:pt idx="4">
                  <c:v>0.92</c:v>
                </c:pt>
                <c:pt idx="5">
                  <c:v>0</c:v>
                </c:pt>
                <c:pt idx="6">
                  <c:v>1.2</c:v>
                </c:pt>
                <c:pt idx="7">
                  <c:v>0</c:v>
                </c:pt>
                <c:pt idx="8">
                  <c:v>0</c:v>
                </c:pt>
                <c:pt idx="9">
                  <c:v>0</c:v>
                </c:pt>
                <c:pt idx="10">
                  <c:v>0</c:v>
                </c:pt>
                <c:pt idx="11">
                  <c:v>0</c:v>
                </c:pt>
                <c:pt idx="12">
                  <c:v>0</c:v>
                </c:pt>
                <c:pt idx="13">
                  <c:v>0.8</c:v>
                </c:pt>
                <c:pt idx="14">
                  <c:v>0.61000000000000099</c:v>
                </c:pt>
                <c:pt idx="15">
                  <c:v>0</c:v>
                </c:pt>
                <c:pt idx="16">
                  <c:v>0.85000000000000098</c:v>
                </c:pt>
                <c:pt idx="17">
                  <c:v>0</c:v>
                </c:pt>
                <c:pt idx="18">
                  <c:v>0.60000000000000098</c:v>
                </c:pt>
                <c:pt idx="19">
                  <c:v>0</c:v>
                </c:pt>
                <c:pt idx="22">
                  <c:v>0</c:v>
                </c:pt>
                <c:pt idx="23">
                  <c:v>0.69000000000000095</c:v>
                </c:pt>
                <c:pt idx="24">
                  <c:v>0</c:v>
                </c:pt>
                <c:pt idx="25">
                  <c:v>0</c:v>
                </c:pt>
              </c:numCache>
            </c:numRef>
          </c:yVal>
          <c:smooth val="0"/>
        </c:ser>
        <c:ser>
          <c:idx val="6"/>
          <c:order val="6"/>
          <c:tx>
            <c:strRef>
              <c:f>Kristi!$H$1</c:f>
              <c:strCache>
                <c:ptCount val="1"/>
                <c:pt idx="0">
                  <c:v>L-7</c:v>
                </c:pt>
              </c:strCache>
            </c:strRef>
          </c:tx>
          <c:spPr>
            <a:ln w="28575">
              <a:noFill/>
            </a:ln>
          </c:spPr>
          <c:marker>
            <c:symbol val="circle"/>
            <c:size val="5"/>
            <c:spPr>
              <a:solidFill>
                <a:schemeClr val="accent1"/>
              </a:solidFill>
            </c:spPr>
          </c:marker>
          <c:xVal>
            <c:numRef>
              <c:f>Kristi!$A$2:$A$30</c:f>
              <c:numCache>
                <c:formatCode>[$-409]d\-mmm\-yy;@</c:formatCode>
                <c:ptCount val="29"/>
                <c:pt idx="0">
                  <c:v>40847</c:v>
                </c:pt>
                <c:pt idx="1">
                  <c:v>40840</c:v>
                </c:pt>
                <c:pt idx="2">
                  <c:v>40834</c:v>
                </c:pt>
                <c:pt idx="3">
                  <c:v>40827</c:v>
                </c:pt>
                <c:pt idx="4">
                  <c:v>40815</c:v>
                </c:pt>
                <c:pt idx="5">
                  <c:v>40808</c:v>
                </c:pt>
                <c:pt idx="6">
                  <c:v>40800</c:v>
                </c:pt>
                <c:pt idx="7">
                  <c:v>40792</c:v>
                </c:pt>
                <c:pt idx="8">
                  <c:v>40787</c:v>
                </c:pt>
                <c:pt idx="9">
                  <c:v>40785</c:v>
                </c:pt>
                <c:pt idx="10">
                  <c:v>40780</c:v>
                </c:pt>
                <c:pt idx="11">
                  <c:v>40779</c:v>
                </c:pt>
                <c:pt idx="12">
                  <c:v>40773</c:v>
                </c:pt>
                <c:pt idx="13">
                  <c:v>40771</c:v>
                </c:pt>
                <c:pt idx="14">
                  <c:v>40766</c:v>
                </c:pt>
                <c:pt idx="15">
                  <c:v>40765</c:v>
                </c:pt>
                <c:pt idx="16">
                  <c:v>40760</c:v>
                </c:pt>
                <c:pt idx="17">
                  <c:v>40757</c:v>
                </c:pt>
                <c:pt idx="18">
                  <c:v>40749</c:v>
                </c:pt>
                <c:pt idx="19">
                  <c:v>40744</c:v>
                </c:pt>
                <c:pt idx="20">
                  <c:v>40738</c:v>
                </c:pt>
                <c:pt idx="21">
                  <c:v>40737</c:v>
                </c:pt>
                <c:pt idx="22">
                  <c:v>40731</c:v>
                </c:pt>
                <c:pt idx="23">
                  <c:v>40729</c:v>
                </c:pt>
                <c:pt idx="24">
                  <c:v>40724</c:v>
                </c:pt>
                <c:pt idx="25">
                  <c:v>40722</c:v>
                </c:pt>
                <c:pt idx="26">
                  <c:v>40716</c:v>
                </c:pt>
                <c:pt idx="27">
                  <c:v>40711</c:v>
                </c:pt>
                <c:pt idx="28">
                  <c:v>40708</c:v>
                </c:pt>
              </c:numCache>
            </c:numRef>
          </c:xVal>
          <c:yVal>
            <c:numRef>
              <c:f>Kristi!$H$2:$H$30</c:f>
              <c:numCache>
                <c:formatCode>General</c:formatCode>
                <c:ptCount val="29"/>
                <c:pt idx="0">
                  <c:v>0.61000000000000099</c:v>
                </c:pt>
                <c:pt idx="1">
                  <c:v>0</c:v>
                </c:pt>
                <c:pt idx="2">
                  <c:v>0.88</c:v>
                </c:pt>
                <c:pt idx="3">
                  <c:v>0.65000000000000102</c:v>
                </c:pt>
                <c:pt idx="4">
                  <c:v>0.66000000000000103</c:v>
                </c:pt>
                <c:pt idx="5">
                  <c:v>0</c:v>
                </c:pt>
                <c:pt idx="6">
                  <c:v>1.1000000000000001</c:v>
                </c:pt>
                <c:pt idx="7">
                  <c:v>0</c:v>
                </c:pt>
                <c:pt idx="8">
                  <c:v>0</c:v>
                </c:pt>
                <c:pt idx="9">
                  <c:v>0</c:v>
                </c:pt>
                <c:pt idx="10">
                  <c:v>0</c:v>
                </c:pt>
                <c:pt idx="12">
                  <c:v>0</c:v>
                </c:pt>
                <c:pt idx="13">
                  <c:v>0.97</c:v>
                </c:pt>
                <c:pt idx="14">
                  <c:v>0</c:v>
                </c:pt>
                <c:pt idx="15">
                  <c:v>0</c:v>
                </c:pt>
                <c:pt idx="16">
                  <c:v>0.69000000000000095</c:v>
                </c:pt>
                <c:pt idx="17">
                  <c:v>0</c:v>
                </c:pt>
                <c:pt idx="18">
                  <c:v>0</c:v>
                </c:pt>
                <c:pt idx="19">
                  <c:v>0</c:v>
                </c:pt>
                <c:pt idx="20">
                  <c:v>0</c:v>
                </c:pt>
                <c:pt idx="21">
                  <c:v>0</c:v>
                </c:pt>
                <c:pt idx="22">
                  <c:v>0</c:v>
                </c:pt>
                <c:pt idx="23">
                  <c:v>0.79</c:v>
                </c:pt>
                <c:pt idx="24">
                  <c:v>0</c:v>
                </c:pt>
                <c:pt idx="25">
                  <c:v>0</c:v>
                </c:pt>
                <c:pt idx="26">
                  <c:v>0</c:v>
                </c:pt>
                <c:pt idx="27">
                  <c:v>0.74000000000000099</c:v>
                </c:pt>
                <c:pt idx="28">
                  <c:v>0</c:v>
                </c:pt>
              </c:numCache>
            </c:numRef>
          </c:yVal>
          <c:smooth val="0"/>
        </c:ser>
        <c:ser>
          <c:idx val="7"/>
          <c:order val="7"/>
          <c:tx>
            <c:strRef>
              <c:f>Kristi!$I$1</c:f>
              <c:strCache>
                <c:ptCount val="1"/>
                <c:pt idx="0">
                  <c:v>L-8</c:v>
                </c:pt>
              </c:strCache>
            </c:strRef>
          </c:tx>
          <c:spPr>
            <a:ln>
              <a:noFill/>
            </a:ln>
          </c:spPr>
          <c:marker>
            <c:symbol val="circle"/>
            <c:size val="5"/>
            <c:spPr>
              <a:solidFill>
                <a:schemeClr val="accent1"/>
              </a:solidFill>
              <a:ln>
                <a:noFill/>
              </a:ln>
            </c:spPr>
          </c:marker>
          <c:xVal>
            <c:numRef>
              <c:f>Kristi!$A$2:$A$30</c:f>
              <c:numCache>
                <c:formatCode>[$-409]d\-mmm\-yy;@</c:formatCode>
                <c:ptCount val="29"/>
                <c:pt idx="0">
                  <c:v>40847</c:v>
                </c:pt>
                <c:pt idx="1">
                  <c:v>40840</c:v>
                </c:pt>
                <c:pt idx="2">
                  <c:v>40834</c:v>
                </c:pt>
                <c:pt idx="3">
                  <c:v>40827</c:v>
                </c:pt>
                <c:pt idx="4">
                  <c:v>40815</c:v>
                </c:pt>
                <c:pt idx="5">
                  <c:v>40808</c:v>
                </c:pt>
                <c:pt idx="6">
                  <c:v>40800</c:v>
                </c:pt>
                <c:pt idx="7">
                  <c:v>40792</c:v>
                </c:pt>
                <c:pt idx="8">
                  <c:v>40787</c:v>
                </c:pt>
                <c:pt idx="9">
                  <c:v>40785</c:v>
                </c:pt>
                <c:pt idx="10">
                  <c:v>40780</c:v>
                </c:pt>
                <c:pt idx="11">
                  <c:v>40779</c:v>
                </c:pt>
                <c:pt idx="12">
                  <c:v>40773</c:v>
                </c:pt>
                <c:pt idx="13">
                  <c:v>40771</c:v>
                </c:pt>
                <c:pt idx="14">
                  <c:v>40766</c:v>
                </c:pt>
                <c:pt idx="15">
                  <c:v>40765</c:v>
                </c:pt>
                <c:pt idx="16">
                  <c:v>40760</c:v>
                </c:pt>
                <c:pt idx="17">
                  <c:v>40757</c:v>
                </c:pt>
                <c:pt idx="18">
                  <c:v>40749</c:v>
                </c:pt>
                <c:pt idx="19">
                  <c:v>40744</c:v>
                </c:pt>
                <c:pt idx="20">
                  <c:v>40738</c:v>
                </c:pt>
                <c:pt idx="21">
                  <c:v>40737</c:v>
                </c:pt>
                <c:pt idx="22">
                  <c:v>40731</c:v>
                </c:pt>
                <c:pt idx="23">
                  <c:v>40729</c:v>
                </c:pt>
                <c:pt idx="24">
                  <c:v>40724</c:v>
                </c:pt>
                <c:pt idx="25">
                  <c:v>40722</c:v>
                </c:pt>
                <c:pt idx="26">
                  <c:v>40716</c:v>
                </c:pt>
                <c:pt idx="27">
                  <c:v>40711</c:v>
                </c:pt>
                <c:pt idx="28">
                  <c:v>40708</c:v>
                </c:pt>
              </c:numCache>
            </c:numRef>
          </c:xVal>
          <c:yVal>
            <c:numRef>
              <c:f>Kristi!$I$2:$I$30</c:f>
              <c:numCache>
                <c:formatCode>General</c:formatCode>
                <c:ptCount val="29"/>
                <c:pt idx="0">
                  <c:v>0</c:v>
                </c:pt>
                <c:pt idx="1">
                  <c:v>0</c:v>
                </c:pt>
                <c:pt idx="2">
                  <c:v>1.2</c:v>
                </c:pt>
                <c:pt idx="3">
                  <c:v>0</c:v>
                </c:pt>
                <c:pt idx="4">
                  <c:v>0.61000000000000099</c:v>
                </c:pt>
                <c:pt idx="5">
                  <c:v>0</c:v>
                </c:pt>
                <c:pt idx="6">
                  <c:v>1.2</c:v>
                </c:pt>
                <c:pt idx="7">
                  <c:v>0</c:v>
                </c:pt>
                <c:pt idx="8">
                  <c:v>0</c:v>
                </c:pt>
                <c:pt idx="9">
                  <c:v>0</c:v>
                </c:pt>
                <c:pt idx="10">
                  <c:v>0</c:v>
                </c:pt>
                <c:pt idx="11">
                  <c:v>0</c:v>
                </c:pt>
                <c:pt idx="12">
                  <c:v>0</c:v>
                </c:pt>
                <c:pt idx="13">
                  <c:v>0.56000000000000005</c:v>
                </c:pt>
                <c:pt idx="14">
                  <c:v>0.72000000000000097</c:v>
                </c:pt>
                <c:pt idx="16">
                  <c:v>0.85000000000000098</c:v>
                </c:pt>
                <c:pt idx="17">
                  <c:v>0</c:v>
                </c:pt>
                <c:pt idx="18">
                  <c:v>0</c:v>
                </c:pt>
                <c:pt idx="19">
                  <c:v>0</c:v>
                </c:pt>
                <c:pt idx="20">
                  <c:v>0</c:v>
                </c:pt>
                <c:pt idx="21">
                  <c:v>0</c:v>
                </c:pt>
                <c:pt idx="22">
                  <c:v>0</c:v>
                </c:pt>
                <c:pt idx="23">
                  <c:v>0.750000000000001</c:v>
                </c:pt>
                <c:pt idx="24">
                  <c:v>0</c:v>
                </c:pt>
                <c:pt idx="25">
                  <c:v>0</c:v>
                </c:pt>
                <c:pt idx="26">
                  <c:v>0</c:v>
                </c:pt>
                <c:pt idx="27">
                  <c:v>0.630000000000001</c:v>
                </c:pt>
                <c:pt idx="28">
                  <c:v>0</c:v>
                </c:pt>
              </c:numCache>
            </c:numRef>
          </c:yVal>
          <c:smooth val="0"/>
        </c:ser>
        <c:dLbls>
          <c:showLegendKey val="0"/>
          <c:showVal val="0"/>
          <c:showCatName val="0"/>
          <c:showSerName val="0"/>
          <c:showPercent val="0"/>
          <c:showBubbleSize val="0"/>
        </c:dLbls>
        <c:axId val="186177408"/>
        <c:axId val="186175872"/>
      </c:scatterChart>
      <c:dateAx>
        <c:axId val="186159872"/>
        <c:scaling>
          <c:orientation val="minMax"/>
        </c:scaling>
        <c:delete val="0"/>
        <c:axPos val="b"/>
        <c:numFmt formatCode="[$-409]d\-mmm\-yy;@" sourceLinked="1"/>
        <c:majorTickMark val="none"/>
        <c:minorTickMark val="none"/>
        <c:tickLblPos val="nextTo"/>
        <c:crossAx val="186161792"/>
        <c:crosses val="autoZero"/>
        <c:auto val="1"/>
        <c:lblOffset val="100"/>
        <c:baseTimeUnit val="days"/>
      </c:dateAx>
      <c:valAx>
        <c:axId val="186161792"/>
        <c:scaling>
          <c:orientation val="minMax"/>
        </c:scaling>
        <c:delete val="0"/>
        <c:axPos val="l"/>
        <c:majorGridlines/>
        <c:numFmt formatCode="General" sourceLinked="1"/>
        <c:majorTickMark val="none"/>
        <c:minorTickMark val="none"/>
        <c:tickLblPos val="nextTo"/>
        <c:crossAx val="186159872"/>
        <c:crosses val="autoZero"/>
        <c:crossBetween val="between"/>
      </c:valAx>
      <c:valAx>
        <c:axId val="186175872"/>
        <c:scaling>
          <c:orientation val="minMax"/>
          <c:max val="4"/>
          <c:min val="0"/>
        </c:scaling>
        <c:delete val="1"/>
        <c:axPos val="r"/>
        <c:numFmt formatCode="General" sourceLinked="1"/>
        <c:majorTickMark val="out"/>
        <c:minorTickMark val="none"/>
        <c:tickLblPos val="none"/>
        <c:crossAx val="186177408"/>
        <c:crosses val="max"/>
        <c:crossBetween val="between"/>
      </c:valAx>
      <c:catAx>
        <c:axId val="186177408"/>
        <c:scaling>
          <c:orientation val="minMax"/>
        </c:scaling>
        <c:delete val="1"/>
        <c:axPos val="b"/>
        <c:majorTickMark val="out"/>
        <c:minorTickMark val="none"/>
        <c:tickLblPos val="none"/>
        <c:crossAx val="186175872"/>
        <c:crosses val="autoZero"/>
        <c:auto val="1"/>
        <c:lblAlgn val="ctr"/>
        <c:lblOffset val="100"/>
        <c:noMultiLvlLbl val="0"/>
      </c:catAx>
      <c:spPr>
        <a:ln w="12700"/>
      </c:spPr>
    </c:plotArea>
    <c:legend>
      <c:legendPos val="r"/>
      <c:layout>
        <c:manualLayout>
          <c:xMode val="edge"/>
          <c:yMode val="edge"/>
          <c:x val="0.83961825084364405"/>
          <c:y val="0.102195209973753"/>
          <c:w val="0.160381749156355"/>
          <c:h val="0.75310925196850398"/>
        </c:manualLayout>
      </c:layout>
      <c:overlay val="0"/>
    </c:legend>
    <c:plotVisOnly val="1"/>
    <c:dispBlanksAs val="gap"/>
    <c:showDLblsOverMax val="0"/>
  </c:chart>
  <c:spPr>
    <a:ln w="12700"/>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 (2)'!$B$1</c:f>
              <c:strCache>
                <c:ptCount val="1"/>
                <c:pt idx="0">
                  <c:v>L-1</c:v>
                </c:pt>
              </c:strCache>
            </c:strRef>
          </c:tx>
          <c:marker>
            <c:symbol val="none"/>
          </c:marker>
          <c:cat>
            <c:numRef>
              <c:f>'Sheet1 (2)'!$A$3:$A$27</c:f>
              <c:numCache>
                <c:formatCode>[$-409]d\-mmm;@</c:formatCode>
                <c:ptCount val="25"/>
                <c:pt idx="0">
                  <c:v>40815</c:v>
                </c:pt>
                <c:pt idx="1">
                  <c:v>40808</c:v>
                </c:pt>
                <c:pt idx="2">
                  <c:v>40800</c:v>
                </c:pt>
                <c:pt idx="3" formatCode="d\-mmm">
                  <c:v>40792</c:v>
                </c:pt>
                <c:pt idx="4" formatCode="d\-mmm">
                  <c:v>40787</c:v>
                </c:pt>
                <c:pt idx="5" formatCode="d\-mmm">
                  <c:v>40785</c:v>
                </c:pt>
                <c:pt idx="6" formatCode="d\-mmm">
                  <c:v>40780</c:v>
                </c:pt>
                <c:pt idx="7" formatCode="d\-mmm">
                  <c:v>40779</c:v>
                </c:pt>
                <c:pt idx="8" formatCode="d\-mmm">
                  <c:v>40773</c:v>
                </c:pt>
                <c:pt idx="9" formatCode="d\-mmm">
                  <c:v>40771</c:v>
                </c:pt>
                <c:pt idx="10" formatCode="d\-mmm">
                  <c:v>40766</c:v>
                </c:pt>
                <c:pt idx="11" formatCode="d\-mmm">
                  <c:v>40765</c:v>
                </c:pt>
                <c:pt idx="12" formatCode="d\-mmm">
                  <c:v>40760</c:v>
                </c:pt>
                <c:pt idx="13" formatCode="d\-mmm">
                  <c:v>40757</c:v>
                </c:pt>
                <c:pt idx="14" formatCode="d\-mmm">
                  <c:v>40749</c:v>
                </c:pt>
                <c:pt idx="15" formatCode="d\-mmm">
                  <c:v>40744</c:v>
                </c:pt>
                <c:pt idx="16" formatCode="d\-mmm">
                  <c:v>40738</c:v>
                </c:pt>
                <c:pt idx="17" formatCode="d\-mmm">
                  <c:v>40737</c:v>
                </c:pt>
                <c:pt idx="18" formatCode="d\-mmm">
                  <c:v>40731</c:v>
                </c:pt>
                <c:pt idx="19" formatCode="d\-mmm">
                  <c:v>40729</c:v>
                </c:pt>
                <c:pt idx="20" formatCode="d\-mmm">
                  <c:v>40724</c:v>
                </c:pt>
                <c:pt idx="21" formatCode="d\-mmm">
                  <c:v>40722</c:v>
                </c:pt>
                <c:pt idx="22" formatCode="d\-mmm">
                  <c:v>40716</c:v>
                </c:pt>
                <c:pt idx="23" formatCode="d\-mmm">
                  <c:v>40711</c:v>
                </c:pt>
                <c:pt idx="24" formatCode="d\-mmm">
                  <c:v>40708</c:v>
                </c:pt>
              </c:numCache>
            </c:numRef>
          </c:cat>
          <c:val>
            <c:numRef>
              <c:f>'Sheet1 (2)'!$B$3:$B$27</c:f>
              <c:numCache>
                <c:formatCode>General</c:formatCode>
                <c:ptCount val="25"/>
                <c:pt idx="0">
                  <c:v>1.4</c:v>
                </c:pt>
                <c:pt idx="1">
                  <c:v>0</c:v>
                </c:pt>
                <c:pt idx="2">
                  <c:v>1.4</c:v>
                </c:pt>
                <c:pt idx="3">
                  <c:v>0</c:v>
                </c:pt>
                <c:pt idx="4">
                  <c:v>1.2</c:v>
                </c:pt>
                <c:pt idx="5">
                  <c:v>0</c:v>
                </c:pt>
                <c:pt idx="6">
                  <c:v>1</c:v>
                </c:pt>
                <c:pt idx="7">
                  <c:v>1.2</c:v>
                </c:pt>
                <c:pt idx="8">
                  <c:v>0.71000000000000096</c:v>
                </c:pt>
                <c:pt idx="9">
                  <c:v>0</c:v>
                </c:pt>
                <c:pt idx="10">
                  <c:v>0.82000000000000095</c:v>
                </c:pt>
                <c:pt idx="11">
                  <c:v>0</c:v>
                </c:pt>
                <c:pt idx="12">
                  <c:v>1.4</c:v>
                </c:pt>
                <c:pt idx="13">
                  <c:v>0.68</c:v>
                </c:pt>
                <c:pt idx="14">
                  <c:v>0.71000000000000096</c:v>
                </c:pt>
                <c:pt idx="15">
                  <c:v>1</c:v>
                </c:pt>
                <c:pt idx="16">
                  <c:v>0.630000000000001</c:v>
                </c:pt>
                <c:pt idx="17">
                  <c:v>3.5</c:v>
                </c:pt>
                <c:pt idx="18">
                  <c:v>0.66000000000000103</c:v>
                </c:pt>
                <c:pt idx="19">
                  <c:v>0.79</c:v>
                </c:pt>
                <c:pt idx="20">
                  <c:v>0</c:v>
                </c:pt>
                <c:pt idx="21">
                  <c:v>0</c:v>
                </c:pt>
                <c:pt idx="22">
                  <c:v>0</c:v>
                </c:pt>
                <c:pt idx="23">
                  <c:v>0.66000000000000103</c:v>
                </c:pt>
                <c:pt idx="24">
                  <c:v>0</c:v>
                </c:pt>
              </c:numCache>
            </c:numRef>
          </c:val>
          <c:smooth val="0"/>
        </c:ser>
        <c:ser>
          <c:idx val="1"/>
          <c:order val="1"/>
          <c:tx>
            <c:strRef>
              <c:f>'Sheet1 (2)'!$C$1</c:f>
              <c:strCache>
                <c:ptCount val="1"/>
                <c:pt idx="0">
                  <c:v>L-2</c:v>
                </c:pt>
              </c:strCache>
            </c:strRef>
          </c:tx>
          <c:marker>
            <c:symbol val="none"/>
          </c:marker>
          <c:cat>
            <c:numRef>
              <c:f>'Sheet1 (2)'!$A$3:$A$27</c:f>
              <c:numCache>
                <c:formatCode>[$-409]d\-mmm;@</c:formatCode>
                <c:ptCount val="25"/>
                <c:pt idx="0">
                  <c:v>40815</c:v>
                </c:pt>
                <c:pt idx="1">
                  <c:v>40808</c:v>
                </c:pt>
                <c:pt idx="2">
                  <c:v>40800</c:v>
                </c:pt>
                <c:pt idx="3" formatCode="d\-mmm">
                  <c:v>40792</c:v>
                </c:pt>
                <c:pt idx="4" formatCode="d\-mmm">
                  <c:v>40787</c:v>
                </c:pt>
                <c:pt idx="5" formatCode="d\-mmm">
                  <c:v>40785</c:v>
                </c:pt>
                <c:pt idx="6" formatCode="d\-mmm">
                  <c:v>40780</c:v>
                </c:pt>
                <c:pt idx="7" formatCode="d\-mmm">
                  <c:v>40779</c:v>
                </c:pt>
                <c:pt idx="8" formatCode="d\-mmm">
                  <c:v>40773</c:v>
                </c:pt>
                <c:pt idx="9" formatCode="d\-mmm">
                  <c:v>40771</c:v>
                </c:pt>
                <c:pt idx="10" formatCode="d\-mmm">
                  <c:v>40766</c:v>
                </c:pt>
                <c:pt idx="11" formatCode="d\-mmm">
                  <c:v>40765</c:v>
                </c:pt>
                <c:pt idx="12" formatCode="d\-mmm">
                  <c:v>40760</c:v>
                </c:pt>
                <c:pt idx="13" formatCode="d\-mmm">
                  <c:v>40757</c:v>
                </c:pt>
                <c:pt idx="14" formatCode="d\-mmm">
                  <c:v>40749</c:v>
                </c:pt>
                <c:pt idx="15" formatCode="d\-mmm">
                  <c:v>40744</c:v>
                </c:pt>
                <c:pt idx="16" formatCode="d\-mmm">
                  <c:v>40738</c:v>
                </c:pt>
                <c:pt idx="17" formatCode="d\-mmm">
                  <c:v>40737</c:v>
                </c:pt>
                <c:pt idx="18" formatCode="d\-mmm">
                  <c:v>40731</c:v>
                </c:pt>
                <c:pt idx="19" formatCode="d\-mmm">
                  <c:v>40729</c:v>
                </c:pt>
                <c:pt idx="20" formatCode="d\-mmm">
                  <c:v>40724</c:v>
                </c:pt>
                <c:pt idx="21" formatCode="d\-mmm">
                  <c:v>40722</c:v>
                </c:pt>
                <c:pt idx="22" formatCode="d\-mmm">
                  <c:v>40716</c:v>
                </c:pt>
                <c:pt idx="23" formatCode="d\-mmm">
                  <c:v>40711</c:v>
                </c:pt>
                <c:pt idx="24" formatCode="d\-mmm">
                  <c:v>40708</c:v>
                </c:pt>
              </c:numCache>
            </c:numRef>
          </c:cat>
          <c:val>
            <c:numRef>
              <c:f>'Sheet1 (2)'!$C$3:$C$27</c:f>
              <c:numCache>
                <c:formatCode>General</c:formatCode>
                <c:ptCount val="25"/>
                <c:pt idx="0">
                  <c:v>0.70000000000000095</c:v>
                </c:pt>
                <c:pt idx="1">
                  <c:v>0</c:v>
                </c:pt>
                <c:pt idx="2">
                  <c:v>1.2</c:v>
                </c:pt>
                <c:pt idx="3">
                  <c:v>0</c:v>
                </c:pt>
                <c:pt idx="4">
                  <c:v>0.65000000000000102</c:v>
                </c:pt>
                <c:pt idx="5">
                  <c:v>0</c:v>
                </c:pt>
                <c:pt idx="6">
                  <c:v>0</c:v>
                </c:pt>
                <c:pt idx="7">
                  <c:v>0</c:v>
                </c:pt>
                <c:pt idx="8">
                  <c:v>0</c:v>
                </c:pt>
                <c:pt idx="9">
                  <c:v>0</c:v>
                </c:pt>
                <c:pt idx="10">
                  <c:v>0.62000000000000099</c:v>
                </c:pt>
                <c:pt idx="11">
                  <c:v>0</c:v>
                </c:pt>
                <c:pt idx="12">
                  <c:v>0.79</c:v>
                </c:pt>
                <c:pt idx="13">
                  <c:v>0</c:v>
                </c:pt>
                <c:pt idx="14">
                  <c:v>0.72000000000000097</c:v>
                </c:pt>
                <c:pt idx="15">
                  <c:v>0</c:v>
                </c:pt>
                <c:pt idx="16">
                  <c:v>0</c:v>
                </c:pt>
                <c:pt idx="17">
                  <c:v>0</c:v>
                </c:pt>
                <c:pt idx="18">
                  <c:v>0.66000000000000103</c:v>
                </c:pt>
                <c:pt idx="19">
                  <c:v>0.83000000000000096</c:v>
                </c:pt>
                <c:pt idx="20">
                  <c:v>0</c:v>
                </c:pt>
                <c:pt idx="21">
                  <c:v>0</c:v>
                </c:pt>
                <c:pt idx="22">
                  <c:v>0</c:v>
                </c:pt>
                <c:pt idx="23">
                  <c:v>0.65000000000000102</c:v>
                </c:pt>
                <c:pt idx="24">
                  <c:v>0</c:v>
                </c:pt>
              </c:numCache>
            </c:numRef>
          </c:val>
          <c:smooth val="0"/>
        </c:ser>
        <c:ser>
          <c:idx val="2"/>
          <c:order val="2"/>
          <c:tx>
            <c:strRef>
              <c:f>'Sheet1 (2)'!$D$1</c:f>
              <c:strCache>
                <c:ptCount val="1"/>
                <c:pt idx="0">
                  <c:v>L-3</c:v>
                </c:pt>
              </c:strCache>
            </c:strRef>
          </c:tx>
          <c:marker>
            <c:symbol val="none"/>
          </c:marker>
          <c:cat>
            <c:numRef>
              <c:f>'Sheet1 (2)'!$A$3:$A$27</c:f>
              <c:numCache>
                <c:formatCode>[$-409]d\-mmm;@</c:formatCode>
                <c:ptCount val="25"/>
                <c:pt idx="0">
                  <c:v>40815</c:v>
                </c:pt>
                <c:pt idx="1">
                  <c:v>40808</c:v>
                </c:pt>
                <c:pt idx="2">
                  <c:v>40800</c:v>
                </c:pt>
                <c:pt idx="3" formatCode="d\-mmm">
                  <c:v>40792</c:v>
                </c:pt>
                <c:pt idx="4" formatCode="d\-mmm">
                  <c:v>40787</c:v>
                </c:pt>
                <c:pt idx="5" formatCode="d\-mmm">
                  <c:v>40785</c:v>
                </c:pt>
                <c:pt idx="6" formatCode="d\-mmm">
                  <c:v>40780</c:v>
                </c:pt>
                <c:pt idx="7" formatCode="d\-mmm">
                  <c:v>40779</c:v>
                </c:pt>
                <c:pt idx="8" formatCode="d\-mmm">
                  <c:v>40773</c:v>
                </c:pt>
                <c:pt idx="9" formatCode="d\-mmm">
                  <c:v>40771</c:v>
                </c:pt>
                <c:pt idx="10" formatCode="d\-mmm">
                  <c:v>40766</c:v>
                </c:pt>
                <c:pt idx="11" formatCode="d\-mmm">
                  <c:v>40765</c:v>
                </c:pt>
                <c:pt idx="12" formatCode="d\-mmm">
                  <c:v>40760</c:v>
                </c:pt>
                <c:pt idx="13" formatCode="d\-mmm">
                  <c:v>40757</c:v>
                </c:pt>
                <c:pt idx="14" formatCode="d\-mmm">
                  <c:v>40749</c:v>
                </c:pt>
                <c:pt idx="15" formatCode="d\-mmm">
                  <c:v>40744</c:v>
                </c:pt>
                <c:pt idx="16" formatCode="d\-mmm">
                  <c:v>40738</c:v>
                </c:pt>
                <c:pt idx="17" formatCode="d\-mmm">
                  <c:v>40737</c:v>
                </c:pt>
                <c:pt idx="18" formatCode="d\-mmm">
                  <c:v>40731</c:v>
                </c:pt>
                <c:pt idx="19" formatCode="d\-mmm">
                  <c:v>40729</c:v>
                </c:pt>
                <c:pt idx="20" formatCode="d\-mmm">
                  <c:v>40724</c:v>
                </c:pt>
                <c:pt idx="21" formatCode="d\-mmm">
                  <c:v>40722</c:v>
                </c:pt>
                <c:pt idx="22" formatCode="d\-mmm">
                  <c:v>40716</c:v>
                </c:pt>
                <c:pt idx="23" formatCode="d\-mmm">
                  <c:v>40711</c:v>
                </c:pt>
                <c:pt idx="24" formatCode="d\-mmm">
                  <c:v>40708</c:v>
                </c:pt>
              </c:numCache>
            </c:numRef>
          </c:cat>
          <c:val>
            <c:numRef>
              <c:f>'Sheet1 (2)'!$D$3:$D$27</c:f>
              <c:numCache>
                <c:formatCode>General</c:formatCode>
                <c:ptCount val="25"/>
                <c:pt idx="0">
                  <c:v>0</c:v>
                </c:pt>
                <c:pt idx="1">
                  <c:v>0</c:v>
                </c:pt>
                <c:pt idx="2">
                  <c:v>1.1000000000000001</c:v>
                </c:pt>
                <c:pt idx="3">
                  <c:v>0</c:v>
                </c:pt>
                <c:pt idx="4">
                  <c:v>0</c:v>
                </c:pt>
                <c:pt idx="5">
                  <c:v>0</c:v>
                </c:pt>
                <c:pt idx="6">
                  <c:v>0</c:v>
                </c:pt>
                <c:pt idx="7">
                  <c:v>0</c:v>
                </c:pt>
                <c:pt idx="8">
                  <c:v>0.56999999999999995</c:v>
                </c:pt>
                <c:pt idx="9">
                  <c:v>0</c:v>
                </c:pt>
                <c:pt idx="10">
                  <c:v>0.57999999999999996</c:v>
                </c:pt>
                <c:pt idx="11">
                  <c:v>0</c:v>
                </c:pt>
                <c:pt idx="12">
                  <c:v>0.89</c:v>
                </c:pt>
                <c:pt idx="13">
                  <c:v>0</c:v>
                </c:pt>
                <c:pt idx="14">
                  <c:v>0.630000000000001</c:v>
                </c:pt>
                <c:pt idx="15">
                  <c:v>0</c:v>
                </c:pt>
                <c:pt idx="16">
                  <c:v>0</c:v>
                </c:pt>
                <c:pt idx="17">
                  <c:v>0</c:v>
                </c:pt>
                <c:pt idx="18">
                  <c:v>0.750000000000001</c:v>
                </c:pt>
                <c:pt idx="19">
                  <c:v>0.72000000000000097</c:v>
                </c:pt>
                <c:pt idx="20">
                  <c:v>0</c:v>
                </c:pt>
                <c:pt idx="21">
                  <c:v>0</c:v>
                </c:pt>
                <c:pt idx="22">
                  <c:v>0</c:v>
                </c:pt>
                <c:pt idx="23">
                  <c:v>0.73000000000000098</c:v>
                </c:pt>
                <c:pt idx="24">
                  <c:v>0</c:v>
                </c:pt>
              </c:numCache>
            </c:numRef>
          </c:val>
          <c:smooth val="0"/>
        </c:ser>
        <c:ser>
          <c:idx val="3"/>
          <c:order val="3"/>
          <c:tx>
            <c:strRef>
              <c:f>'Sheet1 (2)'!$E$1</c:f>
              <c:strCache>
                <c:ptCount val="1"/>
                <c:pt idx="0">
                  <c:v>L-10</c:v>
                </c:pt>
              </c:strCache>
            </c:strRef>
          </c:tx>
          <c:marker>
            <c:symbol val="none"/>
          </c:marker>
          <c:cat>
            <c:numRef>
              <c:f>'Sheet1 (2)'!$A$3:$A$27</c:f>
              <c:numCache>
                <c:formatCode>[$-409]d\-mmm;@</c:formatCode>
                <c:ptCount val="25"/>
                <c:pt idx="0">
                  <c:v>40815</c:v>
                </c:pt>
                <c:pt idx="1">
                  <c:v>40808</c:v>
                </c:pt>
                <c:pt idx="2">
                  <c:v>40800</c:v>
                </c:pt>
                <c:pt idx="3" formatCode="d\-mmm">
                  <c:v>40792</c:v>
                </c:pt>
                <c:pt idx="4" formatCode="d\-mmm">
                  <c:v>40787</c:v>
                </c:pt>
                <c:pt idx="5" formatCode="d\-mmm">
                  <c:v>40785</c:v>
                </c:pt>
                <c:pt idx="6" formatCode="d\-mmm">
                  <c:v>40780</c:v>
                </c:pt>
                <c:pt idx="7" formatCode="d\-mmm">
                  <c:v>40779</c:v>
                </c:pt>
                <c:pt idx="8" formatCode="d\-mmm">
                  <c:v>40773</c:v>
                </c:pt>
                <c:pt idx="9" formatCode="d\-mmm">
                  <c:v>40771</c:v>
                </c:pt>
                <c:pt idx="10" formatCode="d\-mmm">
                  <c:v>40766</c:v>
                </c:pt>
                <c:pt idx="11" formatCode="d\-mmm">
                  <c:v>40765</c:v>
                </c:pt>
                <c:pt idx="12" formatCode="d\-mmm">
                  <c:v>40760</c:v>
                </c:pt>
                <c:pt idx="13" formatCode="d\-mmm">
                  <c:v>40757</c:v>
                </c:pt>
                <c:pt idx="14" formatCode="d\-mmm">
                  <c:v>40749</c:v>
                </c:pt>
                <c:pt idx="15" formatCode="d\-mmm">
                  <c:v>40744</c:v>
                </c:pt>
                <c:pt idx="16" formatCode="d\-mmm">
                  <c:v>40738</c:v>
                </c:pt>
                <c:pt idx="17" formatCode="d\-mmm">
                  <c:v>40737</c:v>
                </c:pt>
                <c:pt idx="18" formatCode="d\-mmm">
                  <c:v>40731</c:v>
                </c:pt>
                <c:pt idx="19" formatCode="d\-mmm">
                  <c:v>40729</c:v>
                </c:pt>
                <c:pt idx="20" formatCode="d\-mmm">
                  <c:v>40724</c:v>
                </c:pt>
                <c:pt idx="21" formatCode="d\-mmm">
                  <c:v>40722</c:v>
                </c:pt>
                <c:pt idx="22" formatCode="d\-mmm">
                  <c:v>40716</c:v>
                </c:pt>
                <c:pt idx="23" formatCode="d\-mmm">
                  <c:v>40711</c:v>
                </c:pt>
                <c:pt idx="24" formatCode="d\-mmm">
                  <c:v>40708</c:v>
                </c:pt>
              </c:numCache>
            </c:numRef>
          </c:cat>
          <c:val>
            <c:numRef>
              <c:f>'Sheet1 (2)'!$E$3:$E$27</c:f>
              <c:numCache>
                <c:formatCode>General</c:formatCode>
                <c:ptCount val="25"/>
                <c:pt idx="0">
                  <c:v>0</c:v>
                </c:pt>
                <c:pt idx="1">
                  <c:v>0</c:v>
                </c:pt>
                <c:pt idx="2">
                  <c:v>0.99</c:v>
                </c:pt>
                <c:pt idx="3">
                  <c:v>0</c:v>
                </c:pt>
                <c:pt idx="4">
                  <c:v>0</c:v>
                </c:pt>
                <c:pt idx="5">
                  <c:v>0</c:v>
                </c:pt>
                <c:pt idx="6">
                  <c:v>0</c:v>
                </c:pt>
                <c:pt idx="7">
                  <c:v>0</c:v>
                </c:pt>
                <c:pt idx="8">
                  <c:v>0</c:v>
                </c:pt>
                <c:pt idx="9">
                  <c:v>0</c:v>
                </c:pt>
                <c:pt idx="10">
                  <c:v>0</c:v>
                </c:pt>
                <c:pt idx="11">
                  <c:v>0</c:v>
                </c:pt>
                <c:pt idx="12">
                  <c:v>0.73000000000000098</c:v>
                </c:pt>
                <c:pt idx="13">
                  <c:v>0</c:v>
                </c:pt>
                <c:pt idx="14">
                  <c:v>0</c:v>
                </c:pt>
                <c:pt idx="15">
                  <c:v>0</c:v>
                </c:pt>
                <c:pt idx="18">
                  <c:v>0.5</c:v>
                </c:pt>
              </c:numCache>
            </c:numRef>
          </c:val>
          <c:smooth val="0"/>
        </c:ser>
        <c:ser>
          <c:idx val="4"/>
          <c:order val="4"/>
          <c:tx>
            <c:strRef>
              <c:f>'Sheet1 (2)'!$F$1</c:f>
              <c:strCache>
                <c:ptCount val="1"/>
                <c:pt idx="0">
                  <c:v>L-7</c:v>
                </c:pt>
              </c:strCache>
            </c:strRef>
          </c:tx>
          <c:marker>
            <c:symbol val="none"/>
          </c:marker>
          <c:cat>
            <c:numRef>
              <c:f>'Sheet1 (2)'!$A$3:$A$27</c:f>
              <c:numCache>
                <c:formatCode>[$-409]d\-mmm;@</c:formatCode>
                <c:ptCount val="25"/>
                <c:pt idx="0">
                  <c:v>40815</c:v>
                </c:pt>
                <c:pt idx="1">
                  <c:v>40808</c:v>
                </c:pt>
                <c:pt idx="2">
                  <c:v>40800</c:v>
                </c:pt>
                <c:pt idx="3" formatCode="d\-mmm">
                  <c:v>40792</c:v>
                </c:pt>
                <c:pt idx="4" formatCode="d\-mmm">
                  <c:v>40787</c:v>
                </c:pt>
                <c:pt idx="5" formatCode="d\-mmm">
                  <c:v>40785</c:v>
                </c:pt>
                <c:pt idx="6" formatCode="d\-mmm">
                  <c:v>40780</c:v>
                </c:pt>
                <c:pt idx="7" formatCode="d\-mmm">
                  <c:v>40779</c:v>
                </c:pt>
                <c:pt idx="8" formatCode="d\-mmm">
                  <c:v>40773</c:v>
                </c:pt>
                <c:pt idx="9" formatCode="d\-mmm">
                  <c:v>40771</c:v>
                </c:pt>
                <c:pt idx="10" formatCode="d\-mmm">
                  <c:v>40766</c:v>
                </c:pt>
                <c:pt idx="11" formatCode="d\-mmm">
                  <c:v>40765</c:v>
                </c:pt>
                <c:pt idx="12" formatCode="d\-mmm">
                  <c:v>40760</c:v>
                </c:pt>
                <c:pt idx="13" formatCode="d\-mmm">
                  <c:v>40757</c:v>
                </c:pt>
                <c:pt idx="14" formatCode="d\-mmm">
                  <c:v>40749</c:v>
                </c:pt>
                <c:pt idx="15" formatCode="d\-mmm">
                  <c:v>40744</c:v>
                </c:pt>
                <c:pt idx="16" formatCode="d\-mmm">
                  <c:v>40738</c:v>
                </c:pt>
                <c:pt idx="17" formatCode="d\-mmm">
                  <c:v>40737</c:v>
                </c:pt>
                <c:pt idx="18" formatCode="d\-mmm">
                  <c:v>40731</c:v>
                </c:pt>
                <c:pt idx="19" formatCode="d\-mmm">
                  <c:v>40729</c:v>
                </c:pt>
                <c:pt idx="20" formatCode="d\-mmm">
                  <c:v>40724</c:v>
                </c:pt>
                <c:pt idx="21" formatCode="d\-mmm">
                  <c:v>40722</c:v>
                </c:pt>
                <c:pt idx="22" formatCode="d\-mmm">
                  <c:v>40716</c:v>
                </c:pt>
                <c:pt idx="23" formatCode="d\-mmm">
                  <c:v>40711</c:v>
                </c:pt>
                <c:pt idx="24" formatCode="d\-mmm">
                  <c:v>40708</c:v>
                </c:pt>
              </c:numCache>
            </c:numRef>
          </c:cat>
          <c:val>
            <c:numRef>
              <c:f>'Sheet1 (2)'!$F$3:$F$27</c:f>
              <c:numCache>
                <c:formatCode>General</c:formatCode>
                <c:ptCount val="25"/>
                <c:pt idx="0">
                  <c:v>0.66000000000000103</c:v>
                </c:pt>
                <c:pt idx="1">
                  <c:v>0</c:v>
                </c:pt>
                <c:pt idx="2">
                  <c:v>1.1000000000000001</c:v>
                </c:pt>
                <c:pt idx="3">
                  <c:v>0</c:v>
                </c:pt>
                <c:pt idx="4">
                  <c:v>0</c:v>
                </c:pt>
                <c:pt idx="5">
                  <c:v>0</c:v>
                </c:pt>
                <c:pt idx="6">
                  <c:v>0</c:v>
                </c:pt>
                <c:pt idx="8">
                  <c:v>0</c:v>
                </c:pt>
                <c:pt idx="9">
                  <c:v>0</c:v>
                </c:pt>
                <c:pt idx="10">
                  <c:v>0</c:v>
                </c:pt>
                <c:pt idx="11">
                  <c:v>0</c:v>
                </c:pt>
                <c:pt idx="12">
                  <c:v>0.69000000000000095</c:v>
                </c:pt>
                <c:pt idx="13">
                  <c:v>0</c:v>
                </c:pt>
                <c:pt idx="14">
                  <c:v>0</c:v>
                </c:pt>
                <c:pt idx="15">
                  <c:v>0</c:v>
                </c:pt>
                <c:pt idx="16">
                  <c:v>0</c:v>
                </c:pt>
                <c:pt idx="17">
                  <c:v>0</c:v>
                </c:pt>
                <c:pt idx="18">
                  <c:v>0</c:v>
                </c:pt>
                <c:pt idx="19">
                  <c:v>0.79</c:v>
                </c:pt>
                <c:pt idx="20">
                  <c:v>0</c:v>
                </c:pt>
                <c:pt idx="21">
                  <c:v>0</c:v>
                </c:pt>
                <c:pt idx="22">
                  <c:v>0</c:v>
                </c:pt>
                <c:pt idx="23">
                  <c:v>0.74000000000000099</c:v>
                </c:pt>
                <c:pt idx="24">
                  <c:v>0</c:v>
                </c:pt>
              </c:numCache>
            </c:numRef>
          </c:val>
          <c:smooth val="0"/>
        </c:ser>
        <c:ser>
          <c:idx val="5"/>
          <c:order val="5"/>
          <c:tx>
            <c:strRef>
              <c:f>'Sheet1 (2)'!$G$1</c:f>
              <c:strCache>
                <c:ptCount val="1"/>
                <c:pt idx="0">
                  <c:v>L-8</c:v>
                </c:pt>
              </c:strCache>
            </c:strRef>
          </c:tx>
          <c:marker>
            <c:symbol val="none"/>
          </c:marker>
          <c:cat>
            <c:numRef>
              <c:f>'Sheet1 (2)'!$A$3:$A$27</c:f>
              <c:numCache>
                <c:formatCode>[$-409]d\-mmm;@</c:formatCode>
                <c:ptCount val="25"/>
                <c:pt idx="0">
                  <c:v>40815</c:v>
                </c:pt>
                <c:pt idx="1">
                  <c:v>40808</c:v>
                </c:pt>
                <c:pt idx="2">
                  <c:v>40800</c:v>
                </c:pt>
                <c:pt idx="3" formatCode="d\-mmm">
                  <c:v>40792</c:v>
                </c:pt>
                <c:pt idx="4" formatCode="d\-mmm">
                  <c:v>40787</c:v>
                </c:pt>
                <c:pt idx="5" formatCode="d\-mmm">
                  <c:v>40785</c:v>
                </c:pt>
                <c:pt idx="6" formatCode="d\-mmm">
                  <c:v>40780</c:v>
                </c:pt>
                <c:pt idx="7" formatCode="d\-mmm">
                  <c:v>40779</c:v>
                </c:pt>
                <c:pt idx="8" formatCode="d\-mmm">
                  <c:v>40773</c:v>
                </c:pt>
                <c:pt idx="9" formatCode="d\-mmm">
                  <c:v>40771</c:v>
                </c:pt>
                <c:pt idx="10" formatCode="d\-mmm">
                  <c:v>40766</c:v>
                </c:pt>
                <c:pt idx="11" formatCode="d\-mmm">
                  <c:v>40765</c:v>
                </c:pt>
                <c:pt idx="12" formatCode="d\-mmm">
                  <c:v>40760</c:v>
                </c:pt>
                <c:pt idx="13" formatCode="d\-mmm">
                  <c:v>40757</c:v>
                </c:pt>
                <c:pt idx="14" formatCode="d\-mmm">
                  <c:v>40749</c:v>
                </c:pt>
                <c:pt idx="15" formatCode="d\-mmm">
                  <c:v>40744</c:v>
                </c:pt>
                <c:pt idx="16" formatCode="d\-mmm">
                  <c:v>40738</c:v>
                </c:pt>
                <c:pt idx="17" formatCode="d\-mmm">
                  <c:v>40737</c:v>
                </c:pt>
                <c:pt idx="18" formatCode="d\-mmm">
                  <c:v>40731</c:v>
                </c:pt>
                <c:pt idx="19" formatCode="d\-mmm">
                  <c:v>40729</c:v>
                </c:pt>
                <c:pt idx="20" formatCode="d\-mmm">
                  <c:v>40724</c:v>
                </c:pt>
                <c:pt idx="21" formatCode="d\-mmm">
                  <c:v>40722</c:v>
                </c:pt>
                <c:pt idx="22" formatCode="d\-mmm">
                  <c:v>40716</c:v>
                </c:pt>
                <c:pt idx="23" formatCode="d\-mmm">
                  <c:v>40711</c:v>
                </c:pt>
                <c:pt idx="24" formatCode="d\-mmm">
                  <c:v>40708</c:v>
                </c:pt>
              </c:numCache>
            </c:numRef>
          </c:cat>
          <c:val>
            <c:numRef>
              <c:f>'Sheet1 (2)'!$G$3:$G$27</c:f>
              <c:numCache>
                <c:formatCode>General</c:formatCode>
                <c:ptCount val="25"/>
                <c:pt idx="0">
                  <c:v>0.61000000000000099</c:v>
                </c:pt>
                <c:pt idx="1">
                  <c:v>0</c:v>
                </c:pt>
                <c:pt idx="2">
                  <c:v>1.2</c:v>
                </c:pt>
                <c:pt idx="3">
                  <c:v>0</c:v>
                </c:pt>
                <c:pt idx="4">
                  <c:v>0</c:v>
                </c:pt>
                <c:pt idx="5">
                  <c:v>0</c:v>
                </c:pt>
                <c:pt idx="6">
                  <c:v>0</c:v>
                </c:pt>
                <c:pt idx="8">
                  <c:v>0</c:v>
                </c:pt>
                <c:pt idx="9">
                  <c:v>0</c:v>
                </c:pt>
                <c:pt idx="10">
                  <c:v>0.72000000000000097</c:v>
                </c:pt>
                <c:pt idx="12">
                  <c:v>0.85000000000000098</c:v>
                </c:pt>
                <c:pt idx="13">
                  <c:v>0</c:v>
                </c:pt>
                <c:pt idx="14">
                  <c:v>0</c:v>
                </c:pt>
                <c:pt idx="15">
                  <c:v>0</c:v>
                </c:pt>
                <c:pt idx="16">
                  <c:v>0</c:v>
                </c:pt>
                <c:pt idx="17">
                  <c:v>0</c:v>
                </c:pt>
                <c:pt idx="18">
                  <c:v>0</c:v>
                </c:pt>
                <c:pt idx="19">
                  <c:v>0.750000000000001</c:v>
                </c:pt>
                <c:pt idx="20">
                  <c:v>0</c:v>
                </c:pt>
                <c:pt idx="21">
                  <c:v>0</c:v>
                </c:pt>
                <c:pt idx="22">
                  <c:v>0</c:v>
                </c:pt>
                <c:pt idx="23">
                  <c:v>0.630000000000001</c:v>
                </c:pt>
                <c:pt idx="24">
                  <c:v>0</c:v>
                </c:pt>
              </c:numCache>
            </c:numRef>
          </c:val>
          <c:smooth val="0"/>
        </c:ser>
        <c:ser>
          <c:idx val="6"/>
          <c:order val="6"/>
          <c:tx>
            <c:strRef>
              <c:f>'Sheet1 (2)'!$H$1</c:f>
              <c:strCache>
                <c:ptCount val="1"/>
                <c:pt idx="0">
                  <c:v>RSL</c:v>
                </c:pt>
              </c:strCache>
            </c:strRef>
          </c:tx>
          <c:marker>
            <c:symbol val="none"/>
          </c:marker>
          <c:cat>
            <c:numRef>
              <c:f>'Sheet1 (2)'!$A$3:$A$27</c:f>
              <c:numCache>
                <c:formatCode>[$-409]d\-mmm;@</c:formatCode>
                <c:ptCount val="25"/>
                <c:pt idx="0">
                  <c:v>40815</c:v>
                </c:pt>
                <c:pt idx="1">
                  <c:v>40808</c:v>
                </c:pt>
                <c:pt idx="2">
                  <c:v>40800</c:v>
                </c:pt>
                <c:pt idx="3" formatCode="d\-mmm">
                  <c:v>40792</c:v>
                </c:pt>
                <c:pt idx="4" formatCode="d\-mmm">
                  <c:v>40787</c:v>
                </c:pt>
                <c:pt idx="5" formatCode="d\-mmm">
                  <c:v>40785</c:v>
                </c:pt>
                <c:pt idx="6" formatCode="d\-mmm">
                  <c:v>40780</c:v>
                </c:pt>
                <c:pt idx="7" formatCode="d\-mmm">
                  <c:v>40779</c:v>
                </c:pt>
                <c:pt idx="8" formatCode="d\-mmm">
                  <c:v>40773</c:v>
                </c:pt>
                <c:pt idx="9" formatCode="d\-mmm">
                  <c:v>40771</c:v>
                </c:pt>
                <c:pt idx="10" formatCode="d\-mmm">
                  <c:v>40766</c:v>
                </c:pt>
                <c:pt idx="11" formatCode="d\-mmm">
                  <c:v>40765</c:v>
                </c:pt>
                <c:pt idx="12" formatCode="d\-mmm">
                  <c:v>40760</c:v>
                </c:pt>
                <c:pt idx="13" formatCode="d\-mmm">
                  <c:v>40757</c:v>
                </c:pt>
                <c:pt idx="14" formatCode="d\-mmm">
                  <c:v>40749</c:v>
                </c:pt>
                <c:pt idx="15" formatCode="d\-mmm">
                  <c:v>40744</c:v>
                </c:pt>
                <c:pt idx="16" formatCode="d\-mmm">
                  <c:v>40738</c:v>
                </c:pt>
                <c:pt idx="17" formatCode="d\-mmm">
                  <c:v>40737</c:v>
                </c:pt>
                <c:pt idx="18" formatCode="d\-mmm">
                  <c:v>40731</c:v>
                </c:pt>
                <c:pt idx="19" formatCode="d\-mmm">
                  <c:v>40729</c:v>
                </c:pt>
                <c:pt idx="20" formatCode="d\-mmm">
                  <c:v>40724</c:v>
                </c:pt>
                <c:pt idx="21" formatCode="d\-mmm">
                  <c:v>40722</c:v>
                </c:pt>
                <c:pt idx="22" formatCode="d\-mmm">
                  <c:v>40716</c:v>
                </c:pt>
                <c:pt idx="23" formatCode="d\-mmm">
                  <c:v>40711</c:v>
                </c:pt>
                <c:pt idx="24" formatCode="d\-mmm">
                  <c:v>40708</c:v>
                </c:pt>
              </c:numCache>
            </c:numRef>
          </c:cat>
          <c:val>
            <c:numRef>
              <c:f>'Sheet1 (2)'!$H$3:$H$27</c:f>
              <c:numCache>
                <c:formatCode>General</c:formatCode>
                <c:ptCount val="25"/>
                <c:pt idx="0">
                  <c:v>0.31</c:v>
                </c:pt>
                <c:pt idx="1">
                  <c:v>0.31</c:v>
                </c:pt>
                <c:pt idx="2">
                  <c:v>0.31</c:v>
                </c:pt>
                <c:pt idx="3">
                  <c:v>0.31</c:v>
                </c:pt>
                <c:pt idx="4">
                  <c:v>0.31</c:v>
                </c:pt>
                <c:pt idx="5">
                  <c:v>0.31</c:v>
                </c:pt>
                <c:pt idx="6">
                  <c:v>0.31</c:v>
                </c:pt>
                <c:pt idx="7">
                  <c:v>0.31</c:v>
                </c:pt>
                <c:pt idx="8">
                  <c:v>0.31</c:v>
                </c:pt>
                <c:pt idx="9">
                  <c:v>0.31</c:v>
                </c:pt>
                <c:pt idx="10">
                  <c:v>0.31</c:v>
                </c:pt>
                <c:pt idx="11">
                  <c:v>0.31</c:v>
                </c:pt>
                <c:pt idx="12">
                  <c:v>0.31</c:v>
                </c:pt>
                <c:pt idx="13">
                  <c:v>0.31</c:v>
                </c:pt>
                <c:pt idx="14">
                  <c:v>0.31</c:v>
                </c:pt>
                <c:pt idx="15">
                  <c:v>0.31</c:v>
                </c:pt>
                <c:pt idx="16">
                  <c:v>0.31</c:v>
                </c:pt>
                <c:pt idx="17">
                  <c:v>0.31</c:v>
                </c:pt>
                <c:pt idx="18">
                  <c:v>0.31</c:v>
                </c:pt>
                <c:pt idx="19">
                  <c:v>0.31</c:v>
                </c:pt>
                <c:pt idx="20">
                  <c:v>0.31</c:v>
                </c:pt>
                <c:pt idx="21">
                  <c:v>0.31</c:v>
                </c:pt>
                <c:pt idx="22">
                  <c:v>0.31</c:v>
                </c:pt>
                <c:pt idx="23">
                  <c:v>0.31</c:v>
                </c:pt>
                <c:pt idx="24">
                  <c:v>0.31</c:v>
                </c:pt>
              </c:numCache>
            </c:numRef>
          </c:val>
          <c:smooth val="0"/>
        </c:ser>
        <c:ser>
          <c:idx val="7"/>
          <c:order val="7"/>
          <c:tx>
            <c:strRef>
              <c:f>'Sheet1 (2)'!$I$1</c:f>
              <c:strCache>
                <c:ptCount val="1"/>
                <c:pt idx="0">
                  <c:v>ISL</c:v>
                </c:pt>
              </c:strCache>
            </c:strRef>
          </c:tx>
          <c:marker>
            <c:symbol val="none"/>
          </c:marker>
          <c:cat>
            <c:numRef>
              <c:f>'Sheet1 (2)'!$A$3:$A$27</c:f>
              <c:numCache>
                <c:formatCode>[$-409]d\-mmm;@</c:formatCode>
                <c:ptCount val="25"/>
                <c:pt idx="0">
                  <c:v>40815</c:v>
                </c:pt>
                <c:pt idx="1">
                  <c:v>40808</c:v>
                </c:pt>
                <c:pt idx="2">
                  <c:v>40800</c:v>
                </c:pt>
                <c:pt idx="3" formatCode="d\-mmm">
                  <c:v>40792</c:v>
                </c:pt>
                <c:pt idx="4" formatCode="d\-mmm">
                  <c:v>40787</c:v>
                </c:pt>
                <c:pt idx="5" formatCode="d\-mmm">
                  <c:v>40785</c:v>
                </c:pt>
                <c:pt idx="6" formatCode="d\-mmm">
                  <c:v>40780</c:v>
                </c:pt>
                <c:pt idx="7" formatCode="d\-mmm">
                  <c:v>40779</c:v>
                </c:pt>
                <c:pt idx="8" formatCode="d\-mmm">
                  <c:v>40773</c:v>
                </c:pt>
                <c:pt idx="9" formatCode="d\-mmm">
                  <c:v>40771</c:v>
                </c:pt>
                <c:pt idx="10" formatCode="d\-mmm">
                  <c:v>40766</c:v>
                </c:pt>
                <c:pt idx="11" formatCode="d\-mmm">
                  <c:v>40765</c:v>
                </c:pt>
                <c:pt idx="12" formatCode="d\-mmm">
                  <c:v>40760</c:v>
                </c:pt>
                <c:pt idx="13" formatCode="d\-mmm">
                  <c:v>40757</c:v>
                </c:pt>
                <c:pt idx="14" formatCode="d\-mmm">
                  <c:v>40749</c:v>
                </c:pt>
                <c:pt idx="15" formatCode="d\-mmm">
                  <c:v>40744</c:v>
                </c:pt>
                <c:pt idx="16" formatCode="d\-mmm">
                  <c:v>40738</c:v>
                </c:pt>
                <c:pt idx="17" formatCode="d\-mmm">
                  <c:v>40737</c:v>
                </c:pt>
                <c:pt idx="18" formatCode="d\-mmm">
                  <c:v>40731</c:v>
                </c:pt>
                <c:pt idx="19" formatCode="d\-mmm">
                  <c:v>40729</c:v>
                </c:pt>
                <c:pt idx="20" formatCode="d\-mmm">
                  <c:v>40724</c:v>
                </c:pt>
                <c:pt idx="21" formatCode="d\-mmm">
                  <c:v>40722</c:v>
                </c:pt>
                <c:pt idx="22" formatCode="d\-mmm">
                  <c:v>40716</c:v>
                </c:pt>
                <c:pt idx="23" formatCode="d\-mmm">
                  <c:v>40711</c:v>
                </c:pt>
                <c:pt idx="24" formatCode="d\-mmm">
                  <c:v>40708</c:v>
                </c:pt>
              </c:numCache>
            </c:numRef>
          </c:cat>
          <c:val>
            <c:numRef>
              <c:f>'Sheet1 (2)'!$I$3:$I$27</c:f>
              <c:numCache>
                <c:formatCode>General</c:formatCode>
                <c:ptCount val="25"/>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numCache>
            </c:numRef>
          </c:val>
          <c:smooth val="0"/>
        </c:ser>
        <c:dLbls>
          <c:showLegendKey val="0"/>
          <c:showVal val="0"/>
          <c:showCatName val="0"/>
          <c:showSerName val="0"/>
          <c:showPercent val="0"/>
          <c:showBubbleSize val="0"/>
        </c:dLbls>
        <c:marker val="1"/>
        <c:smooth val="0"/>
        <c:axId val="186480512"/>
        <c:axId val="186482048"/>
      </c:lineChart>
      <c:dateAx>
        <c:axId val="186480512"/>
        <c:scaling>
          <c:orientation val="minMax"/>
        </c:scaling>
        <c:delete val="0"/>
        <c:axPos val="b"/>
        <c:numFmt formatCode="[$-409]d\-mmm;@" sourceLinked="1"/>
        <c:majorTickMark val="out"/>
        <c:minorTickMark val="none"/>
        <c:tickLblPos val="nextTo"/>
        <c:crossAx val="186482048"/>
        <c:crosses val="autoZero"/>
        <c:auto val="1"/>
        <c:lblOffset val="100"/>
        <c:baseTimeUnit val="days"/>
      </c:dateAx>
      <c:valAx>
        <c:axId val="186482048"/>
        <c:scaling>
          <c:orientation val="minMax"/>
        </c:scaling>
        <c:delete val="0"/>
        <c:axPos val="l"/>
        <c:majorGridlines/>
        <c:numFmt formatCode="General" sourceLinked="1"/>
        <c:majorTickMark val="out"/>
        <c:minorTickMark val="none"/>
        <c:tickLblPos val="nextTo"/>
        <c:crossAx val="186480512"/>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F198D7-7ECF-1145-8C89-3912AD03E2B4}" type="datetimeFigureOut">
              <a:rPr lang="en-US" smtClean="0"/>
              <a:t>6/10/2016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BDCF5-EB59-934E-B379-A6EFAD5FEB36}" type="slidenum">
              <a:rPr lang="en-US" smtClean="0"/>
              <a:t>‹#›</a:t>
            </a:fld>
            <a:endParaRPr lang="en-US"/>
          </a:p>
        </p:txBody>
      </p:sp>
    </p:spTree>
    <p:extLst>
      <p:ext uri="{BB962C8B-B14F-4D97-AF65-F5344CB8AC3E}">
        <p14:creationId xmlns:p14="http://schemas.microsoft.com/office/powerpoint/2010/main" val="976717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F2A59B5-B82B-4EDC-A3B3-0A399A294248}" type="datetimeFigureOut">
              <a:rPr lang="en-US"/>
              <a:pPr>
                <a:defRPr/>
              </a:pPr>
              <a:t>6/10/2016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E24D04B-9918-4C5F-B21F-62D0217752A9}" type="slidenum">
              <a:rPr lang="en-US"/>
              <a:pPr>
                <a:defRPr/>
              </a:pPr>
              <a:t>‹#›</a:t>
            </a:fld>
            <a:endParaRPr lang="en-US"/>
          </a:p>
        </p:txBody>
      </p:sp>
    </p:spTree>
    <p:extLst>
      <p:ext uri="{BB962C8B-B14F-4D97-AF65-F5344CB8AC3E}">
        <p14:creationId xmlns:p14="http://schemas.microsoft.com/office/powerpoint/2010/main" val="4564063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0C09CFA-5AD1-4DE9-8962-FF185B8A125A}" type="slidenum">
              <a:rPr lang="en-US" smtClean="0"/>
              <a:pPr/>
              <a:t>1</a:t>
            </a:fld>
            <a:endParaRPr lang="en-US" smtClean="0"/>
          </a:p>
        </p:txBody>
      </p:sp>
      <p:sp>
        <p:nvSpPr>
          <p:cNvPr id="37891" name="Rectangle 2"/>
          <p:cNvSpPr>
            <a:spLocks noGrp="1" noRot="1" noChangeAspect="1" noChangeArrowheads="1" noTextEdit="1"/>
          </p:cNvSpPr>
          <p:nvPr>
            <p:ph type="sldImg"/>
          </p:nvPr>
        </p:nvSpPr>
        <p:spPr>
          <a:xfrm>
            <a:off x="1143000" y="687388"/>
            <a:ext cx="4572000" cy="3429000"/>
          </a:xfrm>
          <a:ln/>
        </p:spPr>
      </p:sp>
      <p:sp>
        <p:nvSpPr>
          <p:cNvPr id="37892" name="Rectangle 3"/>
          <p:cNvSpPr>
            <a:spLocks noGrp="1" noChangeArrowheads="1"/>
          </p:cNvSpPr>
          <p:nvPr>
            <p:ph type="body" idx="1"/>
          </p:nvPr>
        </p:nvSpPr>
        <p:spPr>
          <a:xfrm>
            <a:off x="914711" y="4344025"/>
            <a:ext cx="5028579" cy="4112926"/>
          </a:xfrm>
          <a:noFill/>
          <a:ln/>
        </p:spPr>
        <p:txBody>
          <a:bodyPr/>
          <a:lstStyle/>
          <a:p>
            <a:pPr eaLnBrk="1" hangingPunct="1"/>
            <a:endParaRPr lang="en-US" dirty="0" smtClean="0"/>
          </a:p>
        </p:txBody>
      </p:sp>
    </p:spTree>
    <p:extLst>
      <p:ext uri="{BB962C8B-B14F-4D97-AF65-F5344CB8AC3E}">
        <p14:creationId xmlns:p14="http://schemas.microsoft.com/office/powerpoint/2010/main" val="387070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Similarly, simple tables are also great for</a:t>
            </a:r>
            <a:r>
              <a:rPr lang="en-US" baseline="0" dirty="0" smtClean="0"/>
              <a:t> decision makers and the general public. </a:t>
            </a:r>
            <a:r>
              <a:rPr lang="en-US" dirty="0" smtClean="0"/>
              <a:t>Color coding helps the decision maker or public</a:t>
            </a:r>
            <a:r>
              <a:rPr lang="en-US" baseline="0" dirty="0" smtClean="0"/>
              <a:t> make a conclusion </a:t>
            </a:r>
            <a:r>
              <a:rPr lang="en-US" baseline="0" smtClean="0"/>
              <a:t>quickly about the data</a:t>
            </a:r>
            <a:r>
              <a:rPr lang="en-US" smtClean="0"/>
              <a:t>. </a:t>
            </a:r>
            <a:endParaRPr lang="en-US" dirty="0"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026F0C-9E43-4323-9533-2B48379437D4}"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115533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different methods </a:t>
            </a:r>
            <a:r>
              <a:rPr lang="en-US" baseline="0" dirty="0" smtClean="0"/>
              <a:t>that scientists can use to understand the environment around us. Her</a:t>
            </a:r>
            <a:r>
              <a:rPr lang="en-US" dirty="0" smtClean="0"/>
              <a:t>e</a:t>
            </a:r>
            <a:r>
              <a:rPr lang="en-US" baseline="0" dirty="0" smtClean="0"/>
              <a:t> are some of the ways scientists gather data on an aquatic ecosystem to understand if it is polluted. Scientists test fish tissue and bird eggs.</a:t>
            </a:r>
            <a:endParaRPr lang="en-US" dirty="0"/>
          </a:p>
        </p:txBody>
      </p:sp>
      <p:sp>
        <p:nvSpPr>
          <p:cNvPr id="4" name="Slide Number Placeholder 3"/>
          <p:cNvSpPr>
            <a:spLocks noGrp="1"/>
          </p:cNvSpPr>
          <p:nvPr>
            <p:ph type="sldNum" sz="quarter" idx="10"/>
          </p:nvPr>
        </p:nvSpPr>
        <p:spPr/>
        <p:txBody>
          <a:bodyPr/>
          <a:lstStyle/>
          <a:p>
            <a:pPr>
              <a:defRPr/>
            </a:pPr>
            <a:fld id="{FE24D04B-9918-4C5F-B21F-62D0217752A9}" type="slidenum">
              <a:rPr lang="en-US" smtClean="0"/>
              <a:pPr>
                <a:defRPr/>
              </a:pPr>
              <a:t>2</a:t>
            </a:fld>
            <a:endParaRPr lang="en-US"/>
          </a:p>
        </p:txBody>
      </p:sp>
    </p:spTree>
    <p:extLst>
      <p:ext uri="{BB962C8B-B14F-4D97-AF65-F5344CB8AC3E}">
        <p14:creationId xmlns:p14="http://schemas.microsoft.com/office/powerpoint/2010/main" val="375402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Scientists can test the water (just like the classes did in previous lessons) or they can drill cores of sediment</a:t>
            </a:r>
            <a:r>
              <a:rPr lang="en-US" baseline="0" dirty="0" smtClean="0"/>
              <a:t> out of the river. </a:t>
            </a:r>
            <a:endParaRPr lang="en-US" dirty="0"/>
          </a:p>
        </p:txBody>
      </p:sp>
      <p:sp>
        <p:nvSpPr>
          <p:cNvPr id="4" name="Slide Number Placeholder 3"/>
          <p:cNvSpPr>
            <a:spLocks noGrp="1"/>
          </p:cNvSpPr>
          <p:nvPr>
            <p:ph type="sldNum" sz="quarter" idx="10"/>
          </p:nvPr>
        </p:nvSpPr>
        <p:spPr/>
        <p:txBody>
          <a:bodyPr/>
          <a:lstStyle/>
          <a:p>
            <a:pPr>
              <a:defRPr/>
            </a:pPr>
            <a:fld id="{FE24D04B-9918-4C5F-B21F-62D0217752A9}" type="slidenum">
              <a:rPr lang="en-US" smtClean="0"/>
              <a:pPr>
                <a:defRPr/>
              </a:pPr>
              <a:t>3</a:t>
            </a:fld>
            <a:endParaRPr lang="en-US"/>
          </a:p>
        </p:txBody>
      </p:sp>
    </p:spTree>
    <p:extLst>
      <p:ext uri="{BB962C8B-B14F-4D97-AF65-F5344CB8AC3E}">
        <p14:creationId xmlns:p14="http://schemas.microsoft.com/office/powerpoint/2010/main" val="3453323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use different data collection instruments.</a:t>
            </a:r>
            <a:r>
              <a:rPr lang="en-US" baseline="0" dirty="0" smtClean="0"/>
              <a:t> </a:t>
            </a:r>
            <a:r>
              <a:rPr lang="en-US" dirty="0" smtClean="0"/>
              <a:t>Here are some.</a:t>
            </a:r>
            <a:r>
              <a:rPr lang="en-US" baseline="0" dirty="0" smtClean="0"/>
              <a:t> </a:t>
            </a:r>
          </a:p>
          <a:p>
            <a:endParaRPr lang="en-US" baseline="0" dirty="0" smtClean="0"/>
          </a:p>
          <a:p>
            <a:r>
              <a:rPr lang="en-US" baseline="0" dirty="0" smtClean="0"/>
              <a:t>The c</a:t>
            </a:r>
            <a:r>
              <a:rPr lang="en-US" dirty="0" smtClean="0"/>
              <a:t>oil</a:t>
            </a:r>
            <a:r>
              <a:rPr lang="en-US" baseline="0" dirty="0" smtClean="0"/>
              <a:t> is a </a:t>
            </a:r>
            <a:r>
              <a:rPr lang="en-US" dirty="0" err="1" smtClean="0"/>
              <a:t>Hesterdendees</a:t>
            </a:r>
            <a:r>
              <a:rPr lang="en-US" dirty="0" smtClean="0"/>
              <a:t>,</a:t>
            </a:r>
            <a:r>
              <a:rPr lang="en-US" baseline="0" dirty="0" smtClean="0"/>
              <a:t> which is an</a:t>
            </a:r>
            <a:r>
              <a:rPr lang="en-US" dirty="0" smtClean="0"/>
              <a:t> artificial substrate</a:t>
            </a:r>
            <a:r>
              <a:rPr lang="en-US" baseline="0" dirty="0" smtClean="0"/>
              <a:t> for benthic organisms. A scientist puts the coil in the river or lake, and sediment-dwelling invertebrates make their home on the coil. Scientists can then sample the invertebrates by taking out the coil</a:t>
            </a:r>
          </a:p>
          <a:p>
            <a:endParaRPr lang="en-US" baseline="0" dirty="0" smtClean="0"/>
          </a:p>
          <a:p>
            <a:r>
              <a:rPr lang="en-US" baseline="0" dirty="0" smtClean="0"/>
              <a:t>The tube is a water sampler, which is a way to collect water.</a:t>
            </a:r>
          </a:p>
          <a:p>
            <a:endParaRPr lang="en-US" baseline="0" dirty="0" smtClean="0"/>
          </a:p>
          <a:p>
            <a:r>
              <a:rPr lang="en-US" baseline="0" dirty="0" smtClean="0"/>
              <a:t>The net with the yellow rim is a plankton sample.</a:t>
            </a:r>
          </a:p>
          <a:p>
            <a:endParaRPr lang="en-US" baseline="0" dirty="0" smtClean="0"/>
          </a:p>
          <a:p>
            <a:r>
              <a:rPr lang="en-US" baseline="0" dirty="0" smtClean="0"/>
              <a:t>The helicopter picture shows people with nets sampling .</a:t>
            </a:r>
          </a:p>
          <a:p>
            <a:endParaRPr lang="en-US" baseline="0" dirty="0" smtClean="0"/>
          </a:p>
          <a:p>
            <a:r>
              <a:rPr lang="en-US" dirty="0" smtClean="0"/>
              <a:t>The bottom right is a box core sediment sampler.</a:t>
            </a:r>
            <a:r>
              <a:rPr lang="en-US" baseline="0" dirty="0" smtClean="0"/>
              <a:t> It is dropped into a river from a boat and grabs a sample of sediment.</a:t>
            </a:r>
            <a:endParaRPr lang="en-US" dirty="0"/>
          </a:p>
        </p:txBody>
      </p:sp>
      <p:sp>
        <p:nvSpPr>
          <p:cNvPr id="4" name="Slide Number Placeholder 3"/>
          <p:cNvSpPr>
            <a:spLocks noGrp="1"/>
          </p:cNvSpPr>
          <p:nvPr>
            <p:ph type="sldNum" sz="quarter" idx="10"/>
          </p:nvPr>
        </p:nvSpPr>
        <p:spPr/>
        <p:txBody>
          <a:bodyPr/>
          <a:lstStyle/>
          <a:p>
            <a:pPr>
              <a:defRPr/>
            </a:pPr>
            <a:fld id="{FE24D04B-9918-4C5F-B21F-62D0217752A9}" type="slidenum">
              <a:rPr lang="en-US" smtClean="0"/>
              <a:pPr>
                <a:defRPr/>
              </a:pPr>
              <a:t>4</a:t>
            </a:fld>
            <a:endParaRPr lang="en-US"/>
          </a:p>
        </p:txBody>
      </p:sp>
    </p:spTree>
    <p:extLst>
      <p:ext uri="{BB962C8B-B14F-4D97-AF65-F5344CB8AC3E}">
        <p14:creationId xmlns:p14="http://schemas.microsoft.com/office/powerpoint/2010/main" val="77114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this is what the scientists are looking for (reference list).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Once scientists collect their data, they analyze it for trends and make conclusions about the environment. For example, the presence of many of these things are a sign that the environment is degraded and may need to be cleaned up.</a:t>
            </a:r>
          </a:p>
          <a:p>
            <a:endParaRPr lang="en-US" baseline="0" dirty="0" smtClean="0"/>
          </a:p>
        </p:txBody>
      </p:sp>
      <p:sp>
        <p:nvSpPr>
          <p:cNvPr id="4" name="Slide Number Placeholder 3"/>
          <p:cNvSpPr>
            <a:spLocks noGrp="1"/>
          </p:cNvSpPr>
          <p:nvPr>
            <p:ph type="sldNum" sz="quarter" idx="10"/>
          </p:nvPr>
        </p:nvSpPr>
        <p:spPr/>
        <p:txBody>
          <a:bodyPr/>
          <a:lstStyle/>
          <a:p>
            <a:pPr>
              <a:defRPr/>
            </a:pPr>
            <a:fld id="{FE24D04B-9918-4C5F-B21F-62D0217752A9}" type="slidenum">
              <a:rPr lang="en-US" smtClean="0"/>
              <a:pPr>
                <a:defRPr/>
              </a:pPr>
              <a:t>5</a:t>
            </a:fld>
            <a:endParaRPr lang="en-US"/>
          </a:p>
        </p:txBody>
      </p:sp>
    </p:spTree>
    <p:extLst>
      <p:ext uri="{BB962C8B-B14F-4D97-AF65-F5344CB8AC3E}">
        <p14:creationId xmlns:p14="http://schemas.microsoft.com/office/powerpoint/2010/main" val="254995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scientists have analyzed the data,</a:t>
            </a:r>
            <a:r>
              <a:rPr lang="en-US" baseline="0" dirty="0" smtClean="0"/>
              <a:t> they </a:t>
            </a:r>
            <a:r>
              <a:rPr lang="en-US" dirty="0" smtClean="0"/>
              <a:t>make </a:t>
            </a:r>
            <a:r>
              <a:rPr lang="en-US" baseline="0" dirty="0" smtClean="0"/>
              <a:t>conclusions. They use different communication methods and styles based on their audience to share these conclusions. Here are some of the audiences scientists have to communicate with – fellow project scientists, their supervisor/manager, a decision maker – such as a Congresswoman or other elected official, or the general public.</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For example, scientists can tell us if the air is clean.</a:t>
            </a:r>
            <a:r>
              <a:rPr lang="en-US" dirty="0" smtClean="0"/>
              <a:t> One parameter</a:t>
            </a:r>
            <a:r>
              <a:rPr lang="en-US" baseline="0" dirty="0" smtClean="0"/>
              <a:t> that scientists look at for air quality is benzene. The presence of high levels of benzene in the air is bad. So scientists collect data on benzene, and they will communicate that differently to different audiences.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E24D04B-9918-4C5F-B21F-62D0217752A9}" type="slidenum">
              <a:rPr lang="en-US" smtClean="0"/>
              <a:pPr>
                <a:defRPr/>
              </a:pPr>
              <a:t>6</a:t>
            </a:fld>
            <a:endParaRPr lang="en-US"/>
          </a:p>
        </p:txBody>
      </p:sp>
    </p:spTree>
    <p:extLst>
      <p:ext uri="{BB962C8B-B14F-4D97-AF65-F5344CB8AC3E}">
        <p14:creationId xmlns:p14="http://schemas.microsoft.com/office/powerpoint/2010/main" val="530238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a:t>
            </a:r>
            <a:r>
              <a:rPr lang="en-US" baseline="0" dirty="0" smtClean="0"/>
              <a:t> this look like a good way to communicate with the public about benzene? Why or why not?</a:t>
            </a:r>
          </a:p>
          <a:p>
            <a:endParaRPr lang="en-US" baseline="0" dirty="0" smtClean="0"/>
          </a:p>
          <a:p>
            <a:r>
              <a:rPr lang="en-US" baseline="0" dirty="0" smtClean="0"/>
              <a:t>Who might this be an appropriate person to receive these data?</a:t>
            </a:r>
          </a:p>
          <a:p>
            <a:endParaRPr lang="en-US" baseline="0" dirty="0" smtClean="0"/>
          </a:p>
          <a:p>
            <a:r>
              <a:rPr lang="en-US" baseline="0" dirty="0" smtClean="0"/>
              <a:t>Discuss that this would be appropriate to share with fellow project scientists because fellow scientists may need raw data for analysis.</a:t>
            </a:r>
            <a:endParaRPr lang="en-US" dirty="0"/>
          </a:p>
        </p:txBody>
      </p:sp>
      <p:sp>
        <p:nvSpPr>
          <p:cNvPr id="4" name="Slide Number Placeholder 3"/>
          <p:cNvSpPr>
            <a:spLocks noGrp="1"/>
          </p:cNvSpPr>
          <p:nvPr>
            <p:ph type="sldNum" sz="quarter" idx="10"/>
          </p:nvPr>
        </p:nvSpPr>
        <p:spPr/>
        <p:txBody>
          <a:bodyPr/>
          <a:lstStyle/>
          <a:p>
            <a:fld id="{DDFB32A2-5482-42A9-B8EF-294FB2C1300C}" type="slidenum">
              <a:rPr lang="en-US" smtClean="0"/>
              <a:pPr/>
              <a:t>7</a:t>
            </a:fld>
            <a:endParaRPr lang="en-US"/>
          </a:p>
        </p:txBody>
      </p:sp>
    </p:spTree>
    <p:extLst>
      <p:ext uri="{BB962C8B-B14F-4D97-AF65-F5344CB8AC3E}">
        <p14:creationId xmlns:p14="http://schemas.microsoft.com/office/powerpoint/2010/main" val="283613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manager of the project is probably</a:t>
            </a:r>
            <a:r>
              <a:rPr lang="en-US" baseline="0" dirty="0" smtClean="0"/>
              <a:t> pretty busy. They are scientists, so they’re going to want to see the data, but it’s good to show them graphically or in a smaller table format that your representation shows enough summary data to demonstrate a trend. For example, you can plot the mean, median, or mode of a large collection of samples on a graph from different locations or times to show a trend.</a:t>
            </a:r>
            <a:endParaRPr lang="en-US" dirty="0"/>
          </a:p>
        </p:txBody>
      </p:sp>
      <p:sp>
        <p:nvSpPr>
          <p:cNvPr id="4" name="Slide Number Placeholder 3"/>
          <p:cNvSpPr>
            <a:spLocks noGrp="1"/>
          </p:cNvSpPr>
          <p:nvPr>
            <p:ph type="sldNum" sz="quarter" idx="10"/>
          </p:nvPr>
        </p:nvSpPr>
        <p:spPr/>
        <p:txBody>
          <a:bodyPr/>
          <a:lstStyle/>
          <a:p>
            <a:fld id="{DDFB32A2-5482-42A9-B8EF-294FB2C1300C}" type="slidenum">
              <a:rPr lang="en-US" smtClean="0"/>
              <a:pPr/>
              <a:t>8</a:t>
            </a:fld>
            <a:endParaRPr lang="en-US"/>
          </a:p>
        </p:txBody>
      </p:sp>
    </p:spTree>
    <p:extLst>
      <p:ext uri="{BB962C8B-B14F-4D97-AF65-F5344CB8AC3E}">
        <p14:creationId xmlns:p14="http://schemas.microsoft.com/office/powerpoint/2010/main" val="290621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a:t>
            </a:r>
            <a:r>
              <a:rPr lang="en-US" baseline="0" dirty="0" smtClean="0"/>
              <a:t>d</a:t>
            </a:r>
            <a:r>
              <a:rPr lang="en-US" dirty="0" smtClean="0"/>
              <a:t>ecision</a:t>
            </a:r>
            <a:r>
              <a:rPr lang="en-US" baseline="0" dirty="0" smtClean="0"/>
              <a:t> makers and the general public need simplified results. It is a best practice to assume a low level of scientific understanding. Graphs that are more simplified and have symbols that point out trends or problems work well. In this example, using a graph shows that a scientific approach led us to the conclusion, but an arrow helps quickly identify what the decision maker or public should pay attention to.</a:t>
            </a:r>
            <a:endParaRPr lang="en-US" dirty="0"/>
          </a:p>
        </p:txBody>
      </p:sp>
      <p:sp>
        <p:nvSpPr>
          <p:cNvPr id="4" name="Slide Number Placeholder 3"/>
          <p:cNvSpPr>
            <a:spLocks noGrp="1"/>
          </p:cNvSpPr>
          <p:nvPr>
            <p:ph type="sldNum" sz="quarter" idx="10"/>
          </p:nvPr>
        </p:nvSpPr>
        <p:spPr/>
        <p:txBody>
          <a:bodyPr/>
          <a:lstStyle/>
          <a:p>
            <a:fld id="{DDFB32A2-5482-42A9-B8EF-294FB2C1300C}" type="slidenum">
              <a:rPr lang="en-US" smtClean="0"/>
              <a:pPr/>
              <a:t>9</a:t>
            </a:fld>
            <a:endParaRPr lang="en-US"/>
          </a:p>
        </p:txBody>
      </p:sp>
    </p:spTree>
    <p:extLst>
      <p:ext uri="{BB962C8B-B14F-4D97-AF65-F5344CB8AC3E}">
        <p14:creationId xmlns:p14="http://schemas.microsoft.com/office/powerpoint/2010/main" val="311595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66CF33E6-0907-437D-A54F-C6B42F93499D}"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B17B04-1207-4E98-882A-B3AF2493B505}" type="slidenum">
              <a:rPr lang="en-US" smtClean="0"/>
              <a:pPr>
                <a:defRPr/>
              </a:pPr>
              <a:t>‹#›</a:t>
            </a:fld>
            <a:endParaRPr lang="en-US"/>
          </a:p>
        </p:txBody>
      </p:sp>
    </p:spTree>
    <p:extLst>
      <p:ext uri="{BB962C8B-B14F-4D97-AF65-F5344CB8AC3E}">
        <p14:creationId xmlns:p14="http://schemas.microsoft.com/office/powerpoint/2010/main" val="232335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9E87CE-5364-43BA-A338-8DA0EB491F8A}" type="datetimeFigureOut">
              <a:rPr lang="en-US" smtClean="0"/>
              <a:pPr>
                <a:defRPr/>
              </a:pPr>
              <a:t>6/10/2016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463781-36F4-4563-81E7-0639DC6F9F24}" type="slidenum">
              <a:rPr lang="en-US" smtClean="0"/>
              <a:pPr>
                <a:defRPr/>
              </a:pPr>
              <a:t>‹#›</a:t>
            </a:fld>
            <a:endParaRPr lang="en-US"/>
          </a:p>
        </p:txBody>
      </p:sp>
    </p:spTree>
    <p:extLst>
      <p:ext uri="{BB962C8B-B14F-4D97-AF65-F5344CB8AC3E}">
        <p14:creationId xmlns:p14="http://schemas.microsoft.com/office/powerpoint/2010/main" val="424777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59E87CE-5364-43BA-A338-8DA0EB491F8A}"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463781-36F4-4563-81E7-0639DC6F9F24}" type="slidenum">
              <a:rPr lang="en-US" smtClean="0"/>
              <a:pPr>
                <a:defRPr/>
              </a:pPr>
              <a:t>‹#›</a:t>
            </a:fld>
            <a:endParaRPr lang="en-US"/>
          </a:p>
        </p:txBody>
      </p:sp>
    </p:spTree>
    <p:extLst>
      <p:ext uri="{BB962C8B-B14F-4D97-AF65-F5344CB8AC3E}">
        <p14:creationId xmlns:p14="http://schemas.microsoft.com/office/powerpoint/2010/main" val="735123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59E87CE-5364-43BA-A338-8DA0EB491F8A}"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463781-36F4-4563-81E7-0639DC6F9F24}"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54640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59E87CE-5364-43BA-A338-8DA0EB491F8A}"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463781-36F4-4563-81E7-0639DC6F9F24}" type="slidenum">
              <a:rPr lang="en-US" smtClean="0"/>
              <a:pPr>
                <a:defRPr/>
              </a:pPr>
              <a:t>‹#›</a:t>
            </a:fld>
            <a:endParaRPr lang="en-US"/>
          </a:p>
        </p:txBody>
      </p:sp>
    </p:spTree>
    <p:extLst>
      <p:ext uri="{BB962C8B-B14F-4D97-AF65-F5344CB8AC3E}">
        <p14:creationId xmlns:p14="http://schemas.microsoft.com/office/powerpoint/2010/main" val="168248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F59E87CE-5364-43BA-A338-8DA0EB491F8A}" type="datetimeFigureOut">
              <a:rPr lang="en-US" smtClean="0"/>
              <a:pPr>
                <a:defRPr/>
              </a:pPr>
              <a:t>6/10/2016</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463781-36F4-4563-81E7-0639DC6F9F24}" type="slidenum">
              <a:rPr lang="en-US" smtClean="0"/>
              <a:pPr>
                <a:defRPr/>
              </a:pPr>
              <a:t>‹#›</a:t>
            </a:fld>
            <a:endParaRPr lang="en-US"/>
          </a:p>
        </p:txBody>
      </p:sp>
    </p:spTree>
    <p:extLst>
      <p:ext uri="{BB962C8B-B14F-4D97-AF65-F5344CB8AC3E}">
        <p14:creationId xmlns:p14="http://schemas.microsoft.com/office/powerpoint/2010/main" val="1051249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F59E87CE-5364-43BA-A338-8DA0EB491F8A}" type="datetimeFigureOut">
              <a:rPr lang="en-US" smtClean="0"/>
              <a:pPr>
                <a:defRPr/>
              </a:pPr>
              <a:t>6/10/2016</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463781-36F4-4563-81E7-0639DC6F9F24}" type="slidenum">
              <a:rPr lang="en-US" smtClean="0"/>
              <a:pPr>
                <a:defRPr/>
              </a:pPr>
              <a:t>‹#›</a:t>
            </a:fld>
            <a:endParaRPr lang="en-US"/>
          </a:p>
        </p:txBody>
      </p:sp>
    </p:spTree>
    <p:extLst>
      <p:ext uri="{BB962C8B-B14F-4D97-AF65-F5344CB8AC3E}">
        <p14:creationId xmlns:p14="http://schemas.microsoft.com/office/powerpoint/2010/main" val="3430583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A2BEA5B-1621-49B1-BEB3-12201222B128}"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F72054-99E2-4ECD-8F28-A717C7CE81ED}" type="slidenum">
              <a:rPr lang="en-US" smtClean="0"/>
              <a:pPr>
                <a:defRPr/>
              </a:pPr>
              <a:t>‹#›</a:t>
            </a:fld>
            <a:endParaRPr lang="en-US"/>
          </a:p>
        </p:txBody>
      </p:sp>
    </p:spTree>
    <p:extLst>
      <p:ext uri="{BB962C8B-B14F-4D97-AF65-F5344CB8AC3E}">
        <p14:creationId xmlns:p14="http://schemas.microsoft.com/office/powerpoint/2010/main" val="781565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4EFCDC3-88BB-426F-A089-124F2EB16909}"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53069E-1B7C-46C2-989E-7A114FF38AB2}" type="slidenum">
              <a:rPr lang="en-US" smtClean="0"/>
              <a:pPr>
                <a:defRPr/>
              </a:pPr>
              <a:t>‹#›</a:t>
            </a:fld>
            <a:endParaRPr lang="en-US"/>
          </a:p>
        </p:txBody>
      </p:sp>
    </p:spTree>
    <p:extLst>
      <p:ext uri="{BB962C8B-B14F-4D97-AF65-F5344CB8AC3E}">
        <p14:creationId xmlns:p14="http://schemas.microsoft.com/office/powerpoint/2010/main" val="1843264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66CF33E6-0907-437D-A54F-C6B42F93499D}"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B17B04-1207-4E98-882A-B3AF2493B505}" type="slidenum">
              <a:rPr lang="en-US" smtClean="0"/>
              <a:pPr>
                <a:defRPr/>
              </a:pPr>
              <a:t>‹#›</a:t>
            </a:fld>
            <a:endParaRPr lang="en-US"/>
          </a:p>
        </p:txBody>
      </p:sp>
    </p:spTree>
    <p:extLst>
      <p:ext uri="{BB962C8B-B14F-4D97-AF65-F5344CB8AC3E}">
        <p14:creationId xmlns:p14="http://schemas.microsoft.com/office/powerpoint/2010/main" val="4136228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pPr>
              <a:defRPr/>
            </a:pPr>
            <a:fld id="{690BF24C-9C00-4CBA-AE8E-0786061AB245}"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AF6ACC-FDB1-4F89-9C89-0D25B7931C32}" type="slidenum">
              <a:rPr lang="en-US" smtClean="0"/>
              <a:pPr>
                <a:defRPr/>
              </a:pPr>
              <a:t>‹#›</a:t>
            </a:fld>
            <a:endParaRPr lang="en-US"/>
          </a:p>
        </p:txBody>
      </p:sp>
    </p:spTree>
    <p:extLst>
      <p:ext uri="{BB962C8B-B14F-4D97-AF65-F5344CB8AC3E}">
        <p14:creationId xmlns:p14="http://schemas.microsoft.com/office/powerpoint/2010/main" val="421173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pPr>
              <a:defRPr/>
            </a:pPr>
            <a:fld id="{690BF24C-9C00-4CBA-AE8E-0786061AB245}"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AF6ACC-FDB1-4F89-9C89-0D25B7931C32}" type="slidenum">
              <a:rPr lang="en-US" smtClean="0"/>
              <a:pPr>
                <a:defRPr/>
              </a:pPr>
              <a:t>‹#›</a:t>
            </a:fld>
            <a:endParaRPr lang="en-US"/>
          </a:p>
        </p:txBody>
      </p:sp>
    </p:spTree>
    <p:extLst>
      <p:ext uri="{BB962C8B-B14F-4D97-AF65-F5344CB8AC3E}">
        <p14:creationId xmlns:p14="http://schemas.microsoft.com/office/powerpoint/2010/main" val="4169275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2005663-F81B-4D36-89A2-F3A3997AB666}"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50E5D7-8232-4A7A-9933-E7E6ACCC311C}" type="slidenum">
              <a:rPr lang="en-US" smtClean="0"/>
              <a:pPr>
                <a:defRPr/>
              </a:pPr>
              <a:t>‹#›</a:t>
            </a:fld>
            <a:endParaRPr lang="en-US"/>
          </a:p>
        </p:txBody>
      </p:sp>
    </p:spTree>
    <p:extLst>
      <p:ext uri="{BB962C8B-B14F-4D97-AF65-F5344CB8AC3E}">
        <p14:creationId xmlns:p14="http://schemas.microsoft.com/office/powerpoint/2010/main" val="3260909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1E391FDF-30AF-460A-8427-0EAB83D44487}" type="datetimeFigureOut">
              <a:rPr lang="en-US" smtClean="0"/>
              <a:pPr>
                <a:defRPr/>
              </a:pPr>
              <a:t>6/10/2016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6D1592-566D-4886-A0D1-3AA8041EF196}" type="slidenum">
              <a:rPr lang="en-US" smtClean="0"/>
              <a:pPr>
                <a:defRPr/>
              </a:pPr>
              <a:t>‹#›</a:t>
            </a:fld>
            <a:endParaRPr lang="en-US"/>
          </a:p>
        </p:txBody>
      </p:sp>
    </p:spTree>
    <p:extLst>
      <p:ext uri="{BB962C8B-B14F-4D97-AF65-F5344CB8AC3E}">
        <p14:creationId xmlns:p14="http://schemas.microsoft.com/office/powerpoint/2010/main" val="262477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B869E396-2BE9-4CB9-9007-B52B15D9701F}" type="datetimeFigureOut">
              <a:rPr lang="en-US" smtClean="0"/>
              <a:pPr>
                <a:defRPr/>
              </a:pPr>
              <a:t>6/10/2016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9CC0598-3079-4768-8A49-A654F06802E1}" type="slidenum">
              <a:rPr lang="en-US" smtClean="0"/>
              <a:pPr>
                <a:defRPr/>
              </a:pPr>
              <a:t>‹#›</a:t>
            </a:fld>
            <a:endParaRPr lang="en-US"/>
          </a:p>
        </p:txBody>
      </p:sp>
    </p:spTree>
    <p:extLst>
      <p:ext uri="{BB962C8B-B14F-4D97-AF65-F5344CB8AC3E}">
        <p14:creationId xmlns:p14="http://schemas.microsoft.com/office/powerpoint/2010/main" val="3167269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fld id="{08EC5DFD-D506-4DDB-A75E-DB9B492B8700}" type="datetimeFigureOut">
              <a:rPr lang="en-US" smtClean="0"/>
              <a:pPr>
                <a:defRPr/>
              </a:pPr>
              <a:t>6/10/2016</a:t>
            </a:fld>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4E73AE67-CC0A-4D49-A262-577055DFC7AA}" type="slidenum">
              <a:rPr lang="en-US" smtClean="0"/>
              <a:pPr>
                <a:defRPr/>
              </a:pPr>
              <a:t>‹#›</a:t>
            </a:fld>
            <a:endParaRPr lang="en-US"/>
          </a:p>
        </p:txBody>
      </p:sp>
    </p:spTree>
    <p:extLst>
      <p:ext uri="{BB962C8B-B14F-4D97-AF65-F5344CB8AC3E}">
        <p14:creationId xmlns:p14="http://schemas.microsoft.com/office/powerpoint/2010/main" val="3625286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28D80A5C-1DC7-463E-BAAE-CBB33D6D38A2}" type="datetimeFigureOut">
              <a:rPr lang="en-US" smtClean="0"/>
              <a:pPr>
                <a:defRPr/>
              </a:pPr>
              <a:t>6/10/2016</a:t>
            </a:fld>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5DBA794F-B463-4300-944C-D1C4A1E26DC0}" type="slidenum">
              <a:rPr lang="en-US" smtClean="0"/>
              <a:pPr>
                <a:defRPr/>
              </a:pPr>
              <a:t>‹#›</a:t>
            </a:fld>
            <a:endParaRPr lang="en-US"/>
          </a:p>
        </p:txBody>
      </p:sp>
    </p:spTree>
    <p:extLst>
      <p:ext uri="{BB962C8B-B14F-4D97-AF65-F5344CB8AC3E}">
        <p14:creationId xmlns:p14="http://schemas.microsoft.com/office/powerpoint/2010/main" val="4241356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fld id="{995D45D5-BA14-4D7F-8ECD-DCC6B1E4A3DF}" type="datetimeFigureOut">
              <a:rPr lang="en-US" smtClean="0"/>
              <a:pPr>
                <a:defRPr/>
              </a:pPr>
              <a:t>6/10/2016</a:t>
            </a:fld>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FD46D387-B656-4B48-B17B-749433E9ACA7}" type="slidenum">
              <a:rPr lang="en-US" smtClean="0"/>
              <a:pPr>
                <a:defRPr/>
              </a:pPr>
              <a:t>‹#›</a:t>
            </a:fld>
            <a:endParaRPr lang="en-US"/>
          </a:p>
        </p:txBody>
      </p:sp>
    </p:spTree>
    <p:extLst>
      <p:ext uri="{BB962C8B-B14F-4D97-AF65-F5344CB8AC3E}">
        <p14:creationId xmlns:p14="http://schemas.microsoft.com/office/powerpoint/2010/main" val="825923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6A05D09-D89E-43C2-BD38-9D834B8B880E}" type="datetimeFigureOut">
              <a:rPr lang="en-US" smtClean="0"/>
              <a:pPr>
                <a:defRPr/>
              </a:pPr>
              <a:t>6/10/2016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7774F1-CCE8-4C3F-ABA2-E83EFCB0CABF}" type="slidenum">
              <a:rPr lang="en-US" smtClean="0"/>
              <a:pPr>
                <a:defRPr/>
              </a:pPr>
              <a:t>‹#›</a:t>
            </a:fld>
            <a:endParaRPr lang="en-US"/>
          </a:p>
        </p:txBody>
      </p:sp>
    </p:spTree>
    <p:extLst>
      <p:ext uri="{BB962C8B-B14F-4D97-AF65-F5344CB8AC3E}">
        <p14:creationId xmlns:p14="http://schemas.microsoft.com/office/powerpoint/2010/main" val="1787426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9E87CE-5364-43BA-A338-8DA0EB491F8A}" type="datetimeFigureOut">
              <a:rPr lang="en-US" smtClean="0"/>
              <a:pPr>
                <a:defRPr/>
              </a:pPr>
              <a:t>6/10/2016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463781-36F4-4563-81E7-0639DC6F9F24}" type="slidenum">
              <a:rPr lang="en-US" smtClean="0"/>
              <a:pPr>
                <a:defRPr/>
              </a:pPr>
              <a:t>‹#›</a:t>
            </a:fld>
            <a:endParaRPr lang="en-US"/>
          </a:p>
        </p:txBody>
      </p:sp>
    </p:spTree>
    <p:extLst>
      <p:ext uri="{BB962C8B-B14F-4D97-AF65-F5344CB8AC3E}">
        <p14:creationId xmlns:p14="http://schemas.microsoft.com/office/powerpoint/2010/main" val="281364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59E87CE-5364-43BA-A338-8DA0EB491F8A}"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463781-36F4-4563-81E7-0639DC6F9F24}" type="slidenum">
              <a:rPr lang="en-US" smtClean="0"/>
              <a:pPr>
                <a:defRPr/>
              </a:pPr>
              <a:t>‹#›</a:t>
            </a:fld>
            <a:endParaRPr lang="en-US"/>
          </a:p>
        </p:txBody>
      </p:sp>
    </p:spTree>
    <p:extLst>
      <p:ext uri="{BB962C8B-B14F-4D97-AF65-F5344CB8AC3E}">
        <p14:creationId xmlns:p14="http://schemas.microsoft.com/office/powerpoint/2010/main" val="4086298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59E87CE-5364-43BA-A338-8DA0EB491F8A}"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463781-36F4-4563-81E7-0639DC6F9F24}"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1891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2005663-F81B-4D36-89A2-F3A3997AB666}"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50E5D7-8232-4A7A-9933-E7E6ACCC311C}" type="slidenum">
              <a:rPr lang="en-US" smtClean="0"/>
              <a:pPr>
                <a:defRPr/>
              </a:pPr>
              <a:t>‹#›</a:t>
            </a:fld>
            <a:endParaRPr lang="en-US"/>
          </a:p>
        </p:txBody>
      </p:sp>
    </p:spTree>
    <p:extLst>
      <p:ext uri="{BB962C8B-B14F-4D97-AF65-F5344CB8AC3E}">
        <p14:creationId xmlns:p14="http://schemas.microsoft.com/office/powerpoint/2010/main" val="372056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59E87CE-5364-43BA-A338-8DA0EB491F8A}"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463781-36F4-4563-81E7-0639DC6F9F24}" type="slidenum">
              <a:rPr lang="en-US" smtClean="0"/>
              <a:pPr>
                <a:defRPr/>
              </a:pPr>
              <a:t>‹#›</a:t>
            </a:fld>
            <a:endParaRPr lang="en-US"/>
          </a:p>
        </p:txBody>
      </p:sp>
    </p:spTree>
    <p:extLst>
      <p:ext uri="{BB962C8B-B14F-4D97-AF65-F5344CB8AC3E}">
        <p14:creationId xmlns:p14="http://schemas.microsoft.com/office/powerpoint/2010/main" val="2637011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F59E87CE-5364-43BA-A338-8DA0EB491F8A}" type="datetimeFigureOut">
              <a:rPr lang="en-US" smtClean="0"/>
              <a:pPr>
                <a:defRPr/>
              </a:pPr>
              <a:t>6/10/2016</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463781-36F4-4563-81E7-0639DC6F9F24}" type="slidenum">
              <a:rPr lang="en-US" smtClean="0"/>
              <a:pPr>
                <a:defRPr/>
              </a:pPr>
              <a:t>‹#›</a:t>
            </a:fld>
            <a:endParaRPr lang="en-US"/>
          </a:p>
        </p:txBody>
      </p:sp>
    </p:spTree>
    <p:extLst>
      <p:ext uri="{BB962C8B-B14F-4D97-AF65-F5344CB8AC3E}">
        <p14:creationId xmlns:p14="http://schemas.microsoft.com/office/powerpoint/2010/main" val="1564001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F59E87CE-5364-43BA-A338-8DA0EB491F8A}" type="datetimeFigureOut">
              <a:rPr lang="en-US" smtClean="0"/>
              <a:pPr>
                <a:defRPr/>
              </a:pPr>
              <a:t>6/10/2016</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463781-36F4-4563-81E7-0639DC6F9F24}" type="slidenum">
              <a:rPr lang="en-US" smtClean="0"/>
              <a:pPr>
                <a:defRPr/>
              </a:pPr>
              <a:t>‹#›</a:t>
            </a:fld>
            <a:endParaRPr lang="en-US"/>
          </a:p>
        </p:txBody>
      </p:sp>
    </p:spTree>
    <p:extLst>
      <p:ext uri="{BB962C8B-B14F-4D97-AF65-F5344CB8AC3E}">
        <p14:creationId xmlns:p14="http://schemas.microsoft.com/office/powerpoint/2010/main" val="982545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A2BEA5B-1621-49B1-BEB3-12201222B128}"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F72054-99E2-4ECD-8F28-A717C7CE81ED}" type="slidenum">
              <a:rPr lang="en-US" smtClean="0"/>
              <a:pPr>
                <a:defRPr/>
              </a:pPr>
              <a:t>‹#›</a:t>
            </a:fld>
            <a:endParaRPr lang="en-US"/>
          </a:p>
        </p:txBody>
      </p:sp>
    </p:spTree>
    <p:extLst>
      <p:ext uri="{BB962C8B-B14F-4D97-AF65-F5344CB8AC3E}">
        <p14:creationId xmlns:p14="http://schemas.microsoft.com/office/powerpoint/2010/main" val="3365813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4EFCDC3-88BB-426F-A089-124F2EB16909}" type="datetimeFigureOut">
              <a:rPr lang="en-US" smtClean="0"/>
              <a:pPr>
                <a:defRPr/>
              </a:pPr>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53069E-1B7C-46C2-989E-7A114FF38AB2}" type="slidenum">
              <a:rPr lang="en-US" smtClean="0"/>
              <a:pPr>
                <a:defRPr/>
              </a:pPr>
              <a:t>‹#›</a:t>
            </a:fld>
            <a:endParaRPr lang="en-US"/>
          </a:p>
        </p:txBody>
      </p:sp>
    </p:spTree>
    <p:extLst>
      <p:ext uri="{BB962C8B-B14F-4D97-AF65-F5344CB8AC3E}">
        <p14:creationId xmlns:p14="http://schemas.microsoft.com/office/powerpoint/2010/main" val="30214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1E391FDF-30AF-460A-8427-0EAB83D44487}" type="datetimeFigureOut">
              <a:rPr lang="en-US" smtClean="0"/>
              <a:pPr>
                <a:defRPr/>
              </a:pPr>
              <a:t>6/10/2016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6D1592-566D-4886-A0D1-3AA8041EF196}" type="slidenum">
              <a:rPr lang="en-US" smtClean="0"/>
              <a:pPr>
                <a:defRPr/>
              </a:pPr>
              <a:t>‹#›</a:t>
            </a:fld>
            <a:endParaRPr lang="en-US"/>
          </a:p>
        </p:txBody>
      </p:sp>
    </p:spTree>
    <p:extLst>
      <p:ext uri="{BB962C8B-B14F-4D97-AF65-F5344CB8AC3E}">
        <p14:creationId xmlns:p14="http://schemas.microsoft.com/office/powerpoint/2010/main" val="213693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B869E396-2BE9-4CB9-9007-B52B15D9701F}" type="datetimeFigureOut">
              <a:rPr lang="en-US" smtClean="0"/>
              <a:pPr>
                <a:defRPr/>
              </a:pPr>
              <a:t>6/10/2016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9CC0598-3079-4768-8A49-A654F06802E1}" type="slidenum">
              <a:rPr lang="en-US" smtClean="0"/>
              <a:pPr>
                <a:defRPr/>
              </a:pPr>
              <a:t>‹#›</a:t>
            </a:fld>
            <a:endParaRPr lang="en-US"/>
          </a:p>
        </p:txBody>
      </p:sp>
    </p:spTree>
    <p:extLst>
      <p:ext uri="{BB962C8B-B14F-4D97-AF65-F5344CB8AC3E}">
        <p14:creationId xmlns:p14="http://schemas.microsoft.com/office/powerpoint/2010/main" val="383933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fld id="{08EC5DFD-D506-4DDB-A75E-DB9B492B8700}" type="datetimeFigureOut">
              <a:rPr lang="en-US" smtClean="0"/>
              <a:pPr>
                <a:defRPr/>
              </a:pPr>
              <a:t>6/10/2016</a:t>
            </a:fld>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4E73AE67-CC0A-4D49-A262-577055DFC7AA}" type="slidenum">
              <a:rPr lang="en-US" smtClean="0"/>
              <a:pPr>
                <a:defRPr/>
              </a:pPr>
              <a:t>‹#›</a:t>
            </a:fld>
            <a:endParaRPr lang="en-US"/>
          </a:p>
        </p:txBody>
      </p:sp>
    </p:spTree>
    <p:extLst>
      <p:ext uri="{BB962C8B-B14F-4D97-AF65-F5344CB8AC3E}">
        <p14:creationId xmlns:p14="http://schemas.microsoft.com/office/powerpoint/2010/main" val="336313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28D80A5C-1DC7-463E-BAAE-CBB33D6D38A2}" type="datetimeFigureOut">
              <a:rPr lang="en-US" smtClean="0"/>
              <a:pPr>
                <a:defRPr/>
              </a:pPr>
              <a:t>6/10/2016</a:t>
            </a:fld>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5DBA794F-B463-4300-944C-D1C4A1E26DC0}" type="slidenum">
              <a:rPr lang="en-US" smtClean="0"/>
              <a:pPr>
                <a:defRPr/>
              </a:pPr>
              <a:t>‹#›</a:t>
            </a:fld>
            <a:endParaRPr lang="en-US"/>
          </a:p>
        </p:txBody>
      </p:sp>
    </p:spTree>
    <p:extLst>
      <p:ext uri="{BB962C8B-B14F-4D97-AF65-F5344CB8AC3E}">
        <p14:creationId xmlns:p14="http://schemas.microsoft.com/office/powerpoint/2010/main" val="22966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fld id="{995D45D5-BA14-4D7F-8ECD-DCC6B1E4A3DF}" type="datetimeFigureOut">
              <a:rPr lang="en-US" smtClean="0"/>
              <a:pPr>
                <a:defRPr/>
              </a:pPr>
              <a:t>6/10/2016</a:t>
            </a:fld>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FD46D387-B656-4B48-B17B-749433E9ACA7}" type="slidenum">
              <a:rPr lang="en-US" smtClean="0"/>
              <a:pPr>
                <a:defRPr/>
              </a:pPr>
              <a:t>‹#›</a:t>
            </a:fld>
            <a:endParaRPr lang="en-US"/>
          </a:p>
        </p:txBody>
      </p:sp>
    </p:spTree>
    <p:extLst>
      <p:ext uri="{BB962C8B-B14F-4D97-AF65-F5344CB8AC3E}">
        <p14:creationId xmlns:p14="http://schemas.microsoft.com/office/powerpoint/2010/main" val="305551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6A05D09-D89E-43C2-BD38-9D834B8B880E}" type="datetimeFigureOut">
              <a:rPr lang="en-US" smtClean="0"/>
              <a:pPr>
                <a:defRPr/>
              </a:pPr>
              <a:t>6/10/2016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7774F1-CCE8-4C3F-ABA2-E83EFCB0CABF}" type="slidenum">
              <a:rPr lang="en-US" smtClean="0"/>
              <a:pPr>
                <a:defRPr/>
              </a:pPr>
              <a:t>‹#›</a:t>
            </a:fld>
            <a:endParaRPr lang="en-US"/>
          </a:p>
        </p:txBody>
      </p:sp>
    </p:spTree>
    <p:extLst>
      <p:ext uri="{BB962C8B-B14F-4D97-AF65-F5344CB8AC3E}">
        <p14:creationId xmlns:p14="http://schemas.microsoft.com/office/powerpoint/2010/main" val="58887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F59E87CE-5364-43BA-A338-8DA0EB491F8A}" type="datetimeFigureOut">
              <a:rPr lang="en-US" smtClean="0"/>
              <a:pPr>
                <a:defRPr/>
              </a:pPr>
              <a:t>6/10/2016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3463781-36F4-4563-81E7-0639DC6F9F24}" type="slidenum">
              <a:rPr lang="en-US" smtClean="0"/>
              <a:pPr>
                <a:defRPr/>
              </a:pPr>
              <a:t>‹#›</a:t>
            </a:fld>
            <a:endParaRPr lang="en-US"/>
          </a:p>
        </p:txBody>
      </p:sp>
    </p:spTree>
    <p:extLst>
      <p:ext uri="{BB962C8B-B14F-4D97-AF65-F5344CB8AC3E}">
        <p14:creationId xmlns:p14="http://schemas.microsoft.com/office/powerpoint/2010/main" val="28088309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F59E87CE-5364-43BA-A338-8DA0EB491F8A}" type="datetimeFigureOut">
              <a:rPr lang="en-US" smtClean="0"/>
              <a:pPr>
                <a:defRPr/>
              </a:pPr>
              <a:t>6/10/2016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3463781-36F4-4563-81E7-0639DC6F9F24}" type="slidenum">
              <a:rPr lang="en-US" smtClean="0"/>
              <a:pPr>
                <a:defRPr/>
              </a:pPr>
              <a:t>‹#›</a:t>
            </a:fld>
            <a:endParaRPr lang="en-US"/>
          </a:p>
        </p:txBody>
      </p:sp>
    </p:spTree>
    <p:extLst>
      <p:ext uri="{BB962C8B-B14F-4D97-AF65-F5344CB8AC3E}">
        <p14:creationId xmlns:p14="http://schemas.microsoft.com/office/powerpoint/2010/main" val="40038785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685800" y="2743200"/>
            <a:ext cx="7772400" cy="2971800"/>
          </a:xfrm>
        </p:spPr>
        <p:txBody>
          <a:bodyPr>
            <a:noAutofit/>
          </a:bodyPr>
          <a:lstStyle/>
          <a:p>
            <a:pPr algn="ctr" eaLnBrk="1" hangingPunct="1">
              <a:defRPr/>
            </a:pPr>
            <a:r>
              <a:rPr lang="en-US" sz="4800" dirty="0" smtClean="0">
                <a:solidFill>
                  <a:schemeClr val="accent1">
                    <a:lumMod val="20000"/>
                    <a:lumOff val="80000"/>
                  </a:schemeClr>
                </a:solidFill>
              </a:rPr>
              <a:t>Data Collection, Reporting, and Communication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305800" cy="1143000"/>
          </a:xfrm>
        </p:spPr>
        <p:txBody>
          <a:bodyPr rtlCol="0">
            <a:normAutofit/>
          </a:bodyPr>
          <a:lstStyle/>
          <a:p>
            <a:pPr fontAlgn="auto">
              <a:spcAft>
                <a:spcPts val="0"/>
              </a:spcAft>
              <a:defRPr/>
            </a:pPr>
            <a:r>
              <a:rPr lang="en-US" sz="3600" dirty="0" smtClean="0"/>
              <a:t>Decision Maker/General Public</a:t>
            </a:r>
          </a:p>
        </p:txBody>
      </p:sp>
      <p:graphicFrame>
        <p:nvGraphicFramePr>
          <p:cNvPr id="5" name="Table 4"/>
          <p:cNvGraphicFramePr>
            <a:graphicFrameLocks noGrp="1"/>
          </p:cNvGraphicFramePr>
          <p:nvPr>
            <p:extLst>
              <p:ext uri="{D42A27DB-BD31-4B8C-83A1-F6EECF244321}">
                <p14:modId xmlns:p14="http://schemas.microsoft.com/office/powerpoint/2010/main" val="2830258565"/>
              </p:ext>
            </p:extLst>
          </p:nvPr>
        </p:nvGraphicFramePr>
        <p:xfrm>
          <a:off x="689499" y="2133598"/>
          <a:ext cx="7692501" cy="2743202"/>
        </p:xfrm>
        <a:graphic>
          <a:graphicData uri="http://schemas.openxmlformats.org/drawingml/2006/table">
            <a:tbl>
              <a:tblPr/>
              <a:tblGrid>
                <a:gridCol w="1213797"/>
                <a:gridCol w="286804"/>
                <a:gridCol w="1331593"/>
                <a:gridCol w="1515966"/>
                <a:gridCol w="1577423"/>
                <a:gridCol w="1766918"/>
              </a:tblGrid>
              <a:tr h="293391">
                <a:tc>
                  <a:txBody>
                    <a:bodyPr/>
                    <a:lstStyle/>
                    <a:p>
                      <a:pPr algn="l" fontAlgn="b"/>
                      <a:r>
                        <a:rPr lang="en-US" sz="1300" b="1" i="0" u="none" strike="noStrike" dirty="0">
                          <a:solidFill>
                            <a:srgbClr val="000000"/>
                          </a:solidFill>
                          <a:latin typeface="Calibri"/>
                        </a:rPr>
                        <a:t>Parameters</a:t>
                      </a:r>
                    </a:p>
                  </a:txBody>
                  <a:tcPr marL="11550" marR="11550" marT="115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a:solidFill>
                            <a:srgbClr val="000000"/>
                          </a:solidFill>
                          <a:latin typeface="Calibri"/>
                        </a:rPr>
                        <a:t> </a:t>
                      </a:r>
                    </a:p>
                  </a:txBody>
                  <a:tcPr marL="11550" marR="11550" marT="11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a:solidFill>
                            <a:srgbClr val="000000"/>
                          </a:solidFill>
                          <a:latin typeface="Calibri"/>
                        </a:rPr>
                        <a:t>Location 1</a:t>
                      </a:r>
                    </a:p>
                  </a:txBody>
                  <a:tcPr marL="11550" marR="11550" marT="11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latin typeface="Calibri"/>
                        </a:rPr>
                        <a:t>Location 3</a:t>
                      </a:r>
                    </a:p>
                  </a:txBody>
                  <a:tcPr marL="11550" marR="11550" marT="11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a:solidFill>
                            <a:srgbClr val="000000"/>
                          </a:solidFill>
                          <a:latin typeface="Calibri"/>
                        </a:rPr>
                        <a:t>Location 5</a:t>
                      </a:r>
                    </a:p>
                  </a:txBody>
                  <a:tcPr marL="11550" marR="11550" marT="11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a:solidFill>
                            <a:srgbClr val="000000"/>
                          </a:solidFill>
                          <a:latin typeface="Calibri"/>
                        </a:rPr>
                        <a:t>Location 6</a:t>
                      </a:r>
                    </a:p>
                  </a:txBody>
                  <a:tcPr marL="11550" marR="11550" marT="11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1">
                <a:tc>
                  <a:txBody>
                    <a:bodyPr/>
                    <a:lstStyle/>
                    <a:p>
                      <a:pPr algn="l" fontAlgn="b"/>
                      <a:r>
                        <a:rPr lang="en-US" sz="1300" b="1" i="0" u="none" strike="noStrike">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a:solidFill>
                            <a:srgbClr val="000000"/>
                          </a:solidFill>
                          <a:latin typeface="Calibri"/>
                        </a:rPr>
                        <a:t> </a:t>
                      </a:r>
                    </a:p>
                  </a:txBody>
                  <a:tcPr marL="11550" marR="11550" marT="11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a:solidFill>
                            <a:srgbClr val="000000"/>
                          </a:solidFill>
                          <a:latin typeface="Calibri"/>
                        </a:rPr>
                        <a:t>RA Location</a:t>
                      </a:r>
                    </a:p>
                  </a:txBody>
                  <a:tcPr marL="11550" marR="11550" marT="11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latin typeface="Calibri"/>
                        </a:rPr>
                        <a:t> </a:t>
                      </a:r>
                    </a:p>
                  </a:txBody>
                  <a:tcPr marL="11550" marR="11550" marT="11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a:solidFill>
                            <a:srgbClr val="000000"/>
                          </a:solidFill>
                          <a:latin typeface="Calibri"/>
                        </a:rPr>
                        <a:t>RA Location</a:t>
                      </a:r>
                    </a:p>
                  </a:txBody>
                  <a:tcPr marL="11550" marR="11550" marT="11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latin typeface="Calibri"/>
                        </a:rPr>
                        <a:t>RA Location</a:t>
                      </a:r>
                    </a:p>
                  </a:txBody>
                  <a:tcPr marL="11550" marR="11550" marT="115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060">
                <a:tc>
                  <a:txBody>
                    <a:bodyPr/>
                    <a:lstStyle/>
                    <a:p>
                      <a:pPr algn="l" fontAlgn="b"/>
                      <a:r>
                        <a:rPr lang="en-US" sz="1300" b="1" i="0" u="none" strike="noStrike" dirty="0">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latin typeface="Calibri"/>
                        </a:rPr>
                        <a:t> </a:t>
                      </a:r>
                    </a:p>
                  </a:txBody>
                  <a:tcPr marL="11550" marR="11550" marT="11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300" b="1" i="0" u="none" strike="noStrike">
                          <a:solidFill>
                            <a:srgbClr val="000000"/>
                          </a:solidFill>
                          <a:latin typeface="Calibri"/>
                        </a:rPr>
                        <a:t>Industrial</a:t>
                      </a:r>
                    </a:p>
                  </a:txBody>
                  <a:tcPr marL="11550" marR="11550" marT="11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08060">
                <a:tc>
                  <a:txBody>
                    <a:bodyPr/>
                    <a:lstStyle/>
                    <a:p>
                      <a:pPr algn="l" fontAlgn="ctr"/>
                      <a:r>
                        <a:rPr lang="en-US" sz="1300" b="0" i="0" u="none" strike="noStrike">
                          <a:solidFill>
                            <a:srgbClr val="000000"/>
                          </a:solidFill>
                          <a:latin typeface="Calibri"/>
                        </a:rPr>
                        <a:t>PCBs</a:t>
                      </a:r>
                    </a:p>
                  </a:txBody>
                  <a:tcPr marL="11550" marR="11550" marT="11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latin typeface="Calibri"/>
                        </a:rPr>
                        <a:t> </a:t>
                      </a:r>
                    </a:p>
                  </a:txBody>
                  <a:tcPr marL="11550" marR="11550" marT="115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300" b="0" i="0" u="none" strike="noStrike">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300" b="0" i="0" u="none" strike="noStrike">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300" b="0" i="0" u="none" strike="noStrike">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08060">
                <a:tc>
                  <a:txBody>
                    <a:bodyPr/>
                    <a:lstStyle/>
                    <a:p>
                      <a:pPr algn="l" fontAlgn="ctr"/>
                      <a:r>
                        <a:rPr lang="en-US" sz="1300" b="0" i="0" u="none" strike="noStrike">
                          <a:solidFill>
                            <a:srgbClr val="000000"/>
                          </a:solidFill>
                          <a:latin typeface="Calibri"/>
                        </a:rPr>
                        <a:t>Pesticides</a:t>
                      </a:r>
                    </a:p>
                  </a:txBody>
                  <a:tcPr marL="11550" marR="11550" marT="11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a:solidFill>
                            <a:srgbClr val="000000"/>
                          </a:solidFill>
                          <a:latin typeface="Calibri"/>
                        </a:rPr>
                        <a:t> </a:t>
                      </a:r>
                    </a:p>
                  </a:txBody>
                  <a:tcPr marL="11550" marR="11550" marT="115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0" i="0" u="none" strike="noStrike">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0" i="0" u="none" strike="noStrike">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0" i="0" u="none" strike="noStrike">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08060">
                <a:tc>
                  <a:txBody>
                    <a:bodyPr/>
                    <a:lstStyle/>
                    <a:p>
                      <a:pPr algn="l" fontAlgn="b"/>
                      <a:r>
                        <a:rPr lang="en-US" sz="1300" b="0" i="0" u="none" strike="noStrike">
                          <a:solidFill>
                            <a:srgbClr val="000000"/>
                          </a:solidFill>
                          <a:latin typeface="Calibri"/>
                        </a:rPr>
                        <a:t>PAHs</a:t>
                      </a:r>
                    </a:p>
                  </a:txBody>
                  <a:tcPr marL="11550" marR="11550" marT="115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latin typeface="Calibri"/>
                        </a:rPr>
                        <a:t> </a:t>
                      </a:r>
                    </a:p>
                  </a:txBody>
                  <a:tcPr marL="11550" marR="11550" marT="115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300" b="0" i="0" u="none" strike="noStrike">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300" b="0" i="0" u="none" strike="noStrike">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300" b="0" i="0" u="none" strike="noStrike">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08060">
                <a:tc>
                  <a:txBody>
                    <a:bodyPr/>
                    <a:lstStyle/>
                    <a:p>
                      <a:pPr algn="l" fontAlgn="b"/>
                      <a:r>
                        <a:rPr lang="en-US" sz="1300" b="0" i="0" u="none" strike="noStrike">
                          <a:solidFill>
                            <a:srgbClr val="000000"/>
                          </a:solidFill>
                          <a:latin typeface="Calibri"/>
                        </a:rPr>
                        <a:t>Metal</a:t>
                      </a:r>
                    </a:p>
                  </a:txBody>
                  <a:tcPr marL="11550" marR="11550" marT="115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latin typeface="Calibri"/>
                        </a:rPr>
                        <a:t> </a:t>
                      </a:r>
                    </a:p>
                  </a:txBody>
                  <a:tcPr marL="11550" marR="11550" marT="115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FF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300" b="0" i="0" u="none" strike="noStrike">
                          <a:solidFill>
                            <a:srgbClr val="FF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300" b="0" i="0" u="none" strike="noStrike">
                          <a:solidFill>
                            <a:srgbClr val="000000"/>
                          </a:solidFill>
                          <a:latin typeface="Calibri"/>
                        </a:rPr>
                        <a:t>N/A</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Calibri"/>
                        </a:rPr>
                        <a:t>N/A</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060">
                <a:tc>
                  <a:txBody>
                    <a:bodyPr/>
                    <a:lstStyle/>
                    <a:p>
                      <a:pPr algn="l" fontAlgn="b"/>
                      <a:r>
                        <a:rPr lang="en-US" sz="1300" b="0" i="0" u="none" strike="noStrike">
                          <a:solidFill>
                            <a:srgbClr val="000000"/>
                          </a:solidFill>
                          <a:latin typeface="Calibri"/>
                        </a:rPr>
                        <a:t>Mercury</a:t>
                      </a:r>
                    </a:p>
                  </a:txBody>
                  <a:tcPr marL="11550" marR="11550" marT="115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latin typeface="Calibri"/>
                        </a:rPr>
                        <a:t> </a:t>
                      </a:r>
                    </a:p>
                  </a:txBody>
                  <a:tcPr marL="11550" marR="11550" marT="115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300" b="0" i="0" u="none" strike="noStrike">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300" b="0" i="0" u="none" strike="noStrike">
                          <a:solidFill>
                            <a:srgbClr val="000000"/>
                          </a:solidFill>
                          <a:latin typeface="Calibri"/>
                        </a:rPr>
                        <a:t>N/A</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Calibri"/>
                        </a:rPr>
                        <a:t>N/A</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060">
                <a:tc>
                  <a:txBody>
                    <a:bodyPr/>
                    <a:lstStyle/>
                    <a:p>
                      <a:pPr algn="l" fontAlgn="ctr"/>
                      <a:r>
                        <a:rPr lang="en-US" sz="1300" b="0" i="0" u="none" strike="noStrike" dirty="0" smtClean="0">
                          <a:solidFill>
                            <a:srgbClr val="000000"/>
                          </a:solidFill>
                          <a:latin typeface="Calibri"/>
                        </a:rPr>
                        <a:t>Benzene</a:t>
                      </a:r>
                      <a:endParaRPr lang="en-US" sz="1300" b="0" i="0" u="none" strike="noStrike" dirty="0">
                        <a:solidFill>
                          <a:srgbClr val="000000"/>
                        </a:solidFill>
                        <a:latin typeface="Calibri"/>
                      </a:endParaRPr>
                    </a:p>
                  </a:txBody>
                  <a:tcPr marL="11550" marR="11550" marT="11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Calibri"/>
                        </a:rPr>
                        <a:t> </a:t>
                      </a:r>
                    </a:p>
                  </a:txBody>
                  <a:tcPr marL="11550" marR="11550" marT="115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b"/>
                      <a:r>
                        <a:rPr lang="en-US" sz="1200" b="0" i="0" u="none" strike="noStrike">
                          <a:solidFill>
                            <a:srgbClr val="000000"/>
                          </a:solidFill>
                          <a:latin typeface="Calibri"/>
                        </a:rPr>
                        <a:t> </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300" b="0" i="0" u="none" strike="noStrike" dirty="0">
                          <a:solidFill>
                            <a:srgbClr val="000000"/>
                          </a:solidFill>
                          <a:latin typeface="Calibri"/>
                        </a:rPr>
                        <a:t>N/A</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latin typeface="Calibri"/>
                        </a:rPr>
                        <a:t>N/A</a:t>
                      </a:r>
                    </a:p>
                  </a:txBody>
                  <a:tcPr marL="11550" marR="11550" marT="115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04672329"/>
              </p:ext>
            </p:extLst>
          </p:nvPr>
        </p:nvGraphicFramePr>
        <p:xfrm>
          <a:off x="2286000" y="5029200"/>
          <a:ext cx="4191003" cy="1621183"/>
        </p:xfrm>
        <a:graphic>
          <a:graphicData uri="http://schemas.openxmlformats.org/drawingml/2006/table">
            <a:tbl>
              <a:tblPr/>
              <a:tblGrid>
                <a:gridCol w="663063"/>
                <a:gridCol w="151078"/>
                <a:gridCol w="721815"/>
                <a:gridCol w="828129"/>
                <a:gridCol w="861701"/>
                <a:gridCol w="965217"/>
              </a:tblGrid>
              <a:tr h="120350">
                <a:tc gridSpan="3">
                  <a:txBody>
                    <a:bodyPr/>
                    <a:lstStyle/>
                    <a:p>
                      <a:pPr algn="l" fontAlgn="b"/>
                      <a:r>
                        <a:rPr lang="en-US" sz="700" b="1" i="0" u="none" strike="noStrike" dirty="0">
                          <a:solidFill>
                            <a:srgbClr val="000000"/>
                          </a:solidFill>
                          <a:latin typeface="Calibri"/>
                        </a:rPr>
                        <a:t>For Industrial Locations:</a:t>
                      </a:r>
                    </a:p>
                  </a:txBody>
                  <a:tcPr marL="7080" marR="7080" marT="708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dirty="0">
                        <a:solidFill>
                          <a:srgbClr val="000000"/>
                        </a:solidFill>
                        <a:latin typeface="Calibri"/>
                      </a:endParaRPr>
                    </a:p>
                  </a:txBody>
                  <a:tcPr marL="7080" marR="7080" marT="7080" marB="0" anchor="b">
                    <a:lnL>
                      <a:noFill/>
                    </a:lnL>
                    <a:lnR>
                      <a:noFill/>
                    </a:lnR>
                    <a:lnT>
                      <a:noFill/>
                    </a:lnT>
                    <a:lnB>
                      <a:noFill/>
                    </a:lnB>
                  </a:tcPr>
                </a:tc>
                <a:tc>
                  <a:txBody>
                    <a:bodyPr/>
                    <a:lstStyle/>
                    <a:p>
                      <a:pPr algn="l" fontAlgn="b"/>
                      <a:endParaRPr lang="en-US" sz="700" b="0" i="0" u="none" strike="noStrike">
                        <a:solidFill>
                          <a:srgbClr val="000000"/>
                        </a:solidFill>
                        <a:latin typeface="Calibri"/>
                      </a:endParaRPr>
                    </a:p>
                  </a:txBody>
                  <a:tcPr marL="7080" marR="7080" marT="7080" marB="0" anchor="b">
                    <a:lnL>
                      <a:noFill/>
                    </a:lnL>
                    <a:lnR>
                      <a:noFill/>
                    </a:lnR>
                    <a:lnT>
                      <a:noFill/>
                    </a:lnT>
                    <a:lnB>
                      <a:noFill/>
                    </a:lnB>
                  </a:tcPr>
                </a:tc>
                <a:tc>
                  <a:txBody>
                    <a:bodyPr/>
                    <a:lstStyle/>
                    <a:p>
                      <a:pPr algn="l" fontAlgn="b"/>
                      <a:endParaRPr lang="en-US" sz="700" b="0" i="0" u="none" strike="noStrike">
                        <a:solidFill>
                          <a:srgbClr val="000000"/>
                        </a:solidFill>
                        <a:latin typeface="Calibri"/>
                      </a:endParaRPr>
                    </a:p>
                  </a:txBody>
                  <a:tcPr marL="7080" marR="7080" marT="7080" marB="0" anchor="b">
                    <a:lnL>
                      <a:noFill/>
                    </a:lnL>
                    <a:lnR>
                      <a:noFill/>
                    </a:lnR>
                    <a:lnT>
                      <a:noFill/>
                    </a:lnT>
                    <a:lnB>
                      <a:noFill/>
                    </a:lnB>
                  </a:tcPr>
                </a:tc>
              </a:tr>
              <a:tr h="120350">
                <a:tc>
                  <a:txBody>
                    <a:bodyPr/>
                    <a:lstStyle/>
                    <a:p>
                      <a:pPr algn="l" fontAlgn="b"/>
                      <a:endParaRPr lang="en-US" sz="700" b="0" i="0" u="none" strike="noStrike">
                        <a:solidFill>
                          <a:srgbClr val="000000"/>
                        </a:solidFill>
                        <a:latin typeface="Calibri"/>
                      </a:endParaRPr>
                    </a:p>
                  </a:txBody>
                  <a:tcPr marL="7080" marR="7080" marT="70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latin typeface="Calibri"/>
                      </a:endParaRPr>
                    </a:p>
                  </a:txBody>
                  <a:tcPr marL="7080" marR="7080" marT="7080" marB="0" anchor="b">
                    <a:lnL>
                      <a:noFill/>
                    </a:lnL>
                    <a:lnR>
                      <a:noFill/>
                    </a:lnR>
                    <a:lnT>
                      <a:noFill/>
                    </a:lnT>
                    <a:lnB>
                      <a:noFill/>
                    </a:lnB>
                  </a:tcPr>
                </a:tc>
                <a:tc>
                  <a:txBody>
                    <a:bodyPr/>
                    <a:lstStyle/>
                    <a:p>
                      <a:pPr algn="l" fontAlgn="b"/>
                      <a:endParaRPr lang="en-US" sz="700" b="0" i="0" u="none" strike="noStrike">
                        <a:solidFill>
                          <a:srgbClr val="000000"/>
                        </a:solidFill>
                        <a:latin typeface="Calibri"/>
                      </a:endParaRPr>
                    </a:p>
                  </a:txBody>
                  <a:tcPr marL="7080" marR="7080" marT="7080" marB="0" anchor="b">
                    <a:lnL>
                      <a:noFill/>
                    </a:lnL>
                    <a:lnR>
                      <a:noFill/>
                    </a:lnR>
                    <a:lnT>
                      <a:noFill/>
                    </a:lnT>
                    <a:lnB>
                      <a:noFill/>
                    </a:lnB>
                  </a:tcPr>
                </a:tc>
                <a:tc>
                  <a:txBody>
                    <a:bodyPr/>
                    <a:lstStyle/>
                    <a:p>
                      <a:pPr algn="l" fontAlgn="b"/>
                      <a:endParaRPr lang="en-US" sz="700" b="0" i="0" u="none" strike="noStrike">
                        <a:solidFill>
                          <a:srgbClr val="000000"/>
                        </a:solidFill>
                        <a:latin typeface="Calibri"/>
                      </a:endParaRPr>
                    </a:p>
                  </a:txBody>
                  <a:tcPr marL="7080" marR="7080" marT="7080" marB="0" anchor="b">
                    <a:lnL>
                      <a:noFill/>
                    </a:lnL>
                    <a:lnR>
                      <a:noFill/>
                    </a:lnR>
                    <a:lnT>
                      <a:noFill/>
                    </a:lnT>
                    <a:lnB>
                      <a:noFill/>
                    </a:lnB>
                  </a:tcPr>
                </a:tc>
                <a:tc>
                  <a:txBody>
                    <a:bodyPr/>
                    <a:lstStyle/>
                    <a:p>
                      <a:pPr algn="l" fontAlgn="b"/>
                      <a:endParaRPr lang="en-US" sz="700" b="0" i="0" u="none" strike="noStrike">
                        <a:solidFill>
                          <a:srgbClr val="000000"/>
                        </a:solidFill>
                        <a:latin typeface="Calibri"/>
                      </a:endParaRPr>
                    </a:p>
                  </a:txBody>
                  <a:tcPr marL="7080" marR="7080" marT="7080" marB="0" anchor="b">
                    <a:lnL>
                      <a:noFill/>
                    </a:lnL>
                    <a:lnR>
                      <a:noFill/>
                    </a:lnR>
                    <a:lnT>
                      <a:noFill/>
                    </a:lnT>
                    <a:lnB>
                      <a:noFill/>
                    </a:lnB>
                  </a:tcPr>
                </a:tc>
                <a:tc>
                  <a:txBody>
                    <a:bodyPr/>
                    <a:lstStyle/>
                    <a:p>
                      <a:pPr algn="l" fontAlgn="b"/>
                      <a:endParaRPr lang="en-US" sz="700" b="0" i="0" u="none" strike="noStrike">
                        <a:solidFill>
                          <a:srgbClr val="000000"/>
                        </a:solidFill>
                        <a:latin typeface="Calibri"/>
                      </a:endParaRPr>
                    </a:p>
                  </a:txBody>
                  <a:tcPr marL="7080" marR="7080" marT="7080" marB="0" anchor="b">
                    <a:lnL>
                      <a:noFill/>
                    </a:lnL>
                    <a:lnR>
                      <a:noFill/>
                    </a:lnR>
                    <a:lnT>
                      <a:noFill/>
                    </a:lnT>
                    <a:lnB>
                      <a:noFill/>
                    </a:lnB>
                  </a:tcPr>
                </a:tc>
              </a:tr>
              <a:tr h="460161">
                <a:tc>
                  <a:txBody>
                    <a:bodyPr/>
                    <a:lstStyle/>
                    <a:p>
                      <a:pPr algn="l" fontAlgn="b"/>
                      <a:r>
                        <a:rPr lang="en-US" sz="700" b="0" i="0" u="none" strike="noStrike" dirty="0">
                          <a:solidFill>
                            <a:srgbClr val="000000"/>
                          </a:solidFill>
                          <a:latin typeface="Calibri"/>
                        </a:rPr>
                        <a:t> </a:t>
                      </a:r>
                    </a:p>
                  </a:txBody>
                  <a:tcPr marL="7080" marR="7080" marT="7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b"/>
                      <a:endParaRPr lang="en-US" sz="700" b="0" i="0" u="none" strike="noStrike">
                        <a:solidFill>
                          <a:srgbClr val="000000"/>
                        </a:solidFill>
                        <a:latin typeface="Calibri"/>
                      </a:endParaRPr>
                    </a:p>
                  </a:txBody>
                  <a:tcPr marL="7080" marR="7080" marT="7080"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en-US" sz="1400" b="0" i="0" u="none" strike="noStrike" baseline="0" dirty="0">
                          <a:solidFill>
                            <a:srgbClr val="000000"/>
                          </a:solidFill>
                          <a:latin typeface="Calibri"/>
                        </a:rPr>
                        <a:t>Higher than industrial screening level</a:t>
                      </a:r>
                    </a:p>
                  </a:txBody>
                  <a:tcPr marL="7080" marR="7080" marT="708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latin typeface="Calibri"/>
                      </a:endParaRPr>
                    </a:p>
                  </a:txBody>
                  <a:tcPr marL="7080" marR="7080" marT="7080" marB="0" anchor="b">
                    <a:lnL>
                      <a:noFill/>
                    </a:lnL>
                    <a:lnR>
                      <a:noFill/>
                    </a:lnR>
                    <a:lnT>
                      <a:noFill/>
                    </a:lnT>
                    <a:lnB>
                      <a:noFill/>
                    </a:lnB>
                  </a:tcPr>
                </a:tc>
              </a:tr>
              <a:tr h="460161">
                <a:tc>
                  <a:txBody>
                    <a:bodyPr/>
                    <a:lstStyle/>
                    <a:p>
                      <a:pPr algn="l" fontAlgn="b"/>
                      <a:r>
                        <a:rPr lang="en-US" sz="700" b="0" i="0" u="none" strike="noStrike" dirty="0">
                          <a:solidFill>
                            <a:srgbClr val="000000"/>
                          </a:solidFill>
                          <a:latin typeface="Calibri"/>
                        </a:rPr>
                        <a:t> </a:t>
                      </a:r>
                    </a:p>
                  </a:txBody>
                  <a:tcPr marL="7080" marR="7080" marT="7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solidFill>
                          <a:srgbClr val="000000"/>
                        </a:solidFill>
                        <a:latin typeface="Calibri"/>
                      </a:endParaRPr>
                    </a:p>
                  </a:txBody>
                  <a:tcPr marL="7080" marR="7080" marT="7080"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en-US" sz="1400" b="0" i="0" u="none" strike="noStrike" baseline="0" dirty="0">
                          <a:solidFill>
                            <a:srgbClr val="000000"/>
                          </a:solidFill>
                          <a:latin typeface="Calibri"/>
                        </a:rPr>
                        <a:t>Higher than background and lower than industrial screening level</a:t>
                      </a:r>
                    </a:p>
                  </a:txBody>
                  <a:tcPr marL="7080" marR="7080" marT="708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460161">
                <a:tc>
                  <a:txBody>
                    <a:bodyPr/>
                    <a:lstStyle/>
                    <a:p>
                      <a:pPr algn="l" fontAlgn="b"/>
                      <a:r>
                        <a:rPr lang="en-US" sz="700" b="0" i="0" u="none" strike="noStrike">
                          <a:solidFill>
                            <a:srgbClr val="000000"/>
                          </a:solidFill>
                          <a:latin typeface="Calibri"/>
                        </a:rPr>
                        <a:t> </a:t>
                      </a:r>
                    </a:p>
                  </a:txBody>
                  <a:tcPr marL="7080" marR="7080" marT="7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US" sz="700" b="0" i="0" u="none" strike="noStrike">
                        <a:solidFill>
                          <a:srgbClr val="000000"/>
                        </a:solidFill>
                        <a:latin typeface="Calibri"/>
                      </a:endParaRPr>
                    </a:p>
                  </a:txBody>
                  <a:tcPr marL="7080" marR="7080" marT="7080"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en-US" sz="1400" b="0" i="0" u="none" strike="noStrike" baseline="0" dirty="0">
                          <a:solidFill>
                            <a:srgbClr val="000000"/>
                          </a:solidFill>
                          <a:latin typeface="Calibri"/>
                        </a:rPr>
                        <a:t>Equal to or below background level</a:t>
                      </a:r>
                    </a:p>
                  </a:txBody>
                  <a:tcPr marL="7080" marR="7080" marT="708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dirty="0">
                        <a:solidFill>
                          <a:srgbClr val="000000"/>
                        </a:solidFill>
                        <a:latin typeface="Calibri"/>
                      </a:endParaRPr>
                    </a:p>
                  </a:txBody>
                  <a:tcPr marL="7080" marR="7080" marT="7080" marB="0" anchor="b">
                    <a:lnL>
                      <a:noFill/>
                    </a:lnL>
                    <a:lnR>
                      <a:noFill/>
                    </a:lnR>
                    <a:lnT>
                      <a:noFill/>
                    </a:lnT>
                    <a:lnB>
                      <a:noFill/>
                    </a:lnB>
                  </a:tcPr>
                </a:tc>
              </a:tr>
            </a:tbl>
          </a:graphicData>
        </a:graphic>
      </p:graphicFrame>
      <p:sp>
        <p:nvSpPr>
          <p:cNvPr id="2" name="Rectangle 1"/>
          <p:cNvSpPr/>
          <p:nvPr/>
        </p:nvSpPr>
        <p:spPr>
          <a:xfrm>
            <a:off x="2435876" y="3244334"/>
            <a:ext cx="248799" cy="369332"/>
          </a:xfrm>
          <a:prstGeom prst="rect">
            <a:avLst/>
          </a:prstGeom>
        </p:spPr>
        <p:txBody>
          <a:bodyPr wrap="none">
            <a:spAutoFit/>
          </a:bodyPr>
          <a:lstStyle/>
          <a:p>
            <a:r>
              <a:rPr lang="en-US" b="1" dirty="0" smtClean="0"/>
              <a:t>\</a:t>
            </a:r>
            <a:endParaRPr lang="en-US" b="1" dirty="0"/>
          </a:p>
        </p:txBody>
      </p:sp>
      <p:sp>
        <p:nvSpPr>
          <p:cNvPr id="7" name="Rectangle 6"/>
          <p:cNvSpPr/>
          <p:nvPr/>
        </p:nvSpPr>
        <p:spPr>
          <a:xfrm>
            <a:off x="3124200" y="1688068"/>
            <a:ext cx="2249872" cy="369332"/>
          </a:xfrm>
          <a:prstGeom prst="rect">
            <a:avLst/>
          </a:prstGeom>
        </p:spPr>
        <p:txBody>
          <a:bodyPr wrap="none">
            <a:spAutoFit/>
          </a:bodyPr>
          <a:lstStyle/>
          <a:p>
            <a:r>
              <a:rPr lang="en-US" b="1" dirty="0" smtClean="0"/>
              <a:t>Air Quality Results</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583"/>
            <a:ext cx="8229600" cy="1143000"/>
          </a:xfrm>
        </p:spPr>
        <p:txBody>
          <a:bodyPr>
            <a:normAutofit/>
          </a:bodyPr>
          <a:lstStyle/>
          <a:p>
            <a:r>
              <a:rPr lang="en-US" sz="4500" dirty="0" smtClean="0"/>
              <a:t>Scientists collect data on…</a:t>
            </a:r>
            <a:endParaRPr lang="en-US" sz="4500" dirty="0"/>
          </a:p>
        </p:txBody>
      </p:sp>
      <p:sp>
        <p:nvSpPr>
          <p:cNvPr id="3" name="Content Placeholder 2"/>
          <p:cNvSpPr>
            <a:spLocks noGrp="1"/>
          </p:cNvSpPr>
          <p:nvPr>
            <p:ph sz="half" idx="1"/>
          </p:nvPr>
        </p:nvSpPr>
        <p:spPr/>
        <p:txBody>
          <a:bodyPr/>
          <a:lstStyle/>
          <a:p>
            <a:r>
              <a:rPr lang="en-US" dirty="0" smtClean="0"/>
              <a:t>Fish</a:t>
            </a:r>
            <a:endParaRPr lang="en-US" dirty="0"/>
          </a:p>
        </p:txBody>
      </p:sp>
      <p:sp>
        <p:nvSpPr>
          <p:cNvPr id="4" name="Content Placeholder 3"/>
          <p:cNvSpPr>
            <a:spLocks noGrp="1"/>
          </p:cNvSpPr>
          <p:nvPr>
            <p:ph sz="half" idx="2"/>
          </p:nvPr>
        </p:nvSpPr>
        <p:spPr/>
        <p:txBody>
          <a:bodyPr/>
          <a:lstStyle/>
          <a:p>
            <a:r>
              <a:rPr lang="en-US" dirty="0" smtClean="0"/>
              <a:t>Birds and eggs</a:t>
            </a:r>
            <a:endParaRPr lang="en-US" dirty="0"/>
          </a:p>
        </p:txBody>
      </p:sp>
      <p:pic>
        <p:nvPicPr>
          <p:cNvPr id="6" name="Picture 5" descr="nipsco car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387" y="2539809"/>
            <a:ext cx="3004514" cy="2560458"/>
          </a:xfrm>
          <a:prstGeom prst="rect">
            <a:avLst/>
          </a:prstGeom>
        </p:spPr>
      </p:pic>
      <p:pic>
        <p:nvPicPr>
          <p:cNvPr id="7" name="Picture 6"/>
          <p:cNvPicPr>
            <a:picLocks noChangeAspect="1"/>
          </p:cNvPicPr>
          <p:nvPr/>
        </p:nvPicPr>
        <p:blipFill>
          <a:blip r:embed="rId4" cstate="print"/>
          <a:stretch>
            <a:fillRect/>
          </a:stretch>
        </p:blipFill>
        <p:spPr>
          <a:xfrm>
            <a:off x="6096000" y="2590800"/>
            <a:ext cx="2445574" cy="1631547"/>
          </a:xfrm>
          <a:prstGeom prst="rect">
            <a:avLst/>
          </a:prstGeom>
        </p:spPr>
      </p:pic>
      <p:pic>
        <p:nvPicPr>
          <p:cNvPr id="8" name="Picture 7"/>
          <p:cNvPicPr>
            <a:picLocks noChangeAspect="1"/>
          </p:cNvPicPr>
          <p:nvPr/>
        </p:nvPicPr>
        <p:blipFill>
          <a:blip r:embed="rId5" cstate="print"/>
          <a:stretch>
            <a:fillRect/>
          </a:stretch>
        </p:blipFill>
        <p:spPr>
          <a:xfrm>
            <a:off x="4800600" y="4343400"/>
            <a:ext cx="2674025" cy="2005519"/>
          </a:xfrm>
          <a:prstGeom prst="rect">
            <a:avLst/>
          </a:prstGeom>
        </p:spPr>
      </p:pic>
    </p:spTree>
    <p:extLst>
      <p:ext uri="{BB962C8B-B14F-4D97-AF65-F5344CB8AC3E}">
        <p14:creationId xmlns:p14="http://schemas.microsoft.com/office/powerpoint/2010/main" val="1721139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685800"/>
            <a:ext cx="8229600" cy="1143000"/>
          </a:xfrm>
        </p:spPr>
        <p:txBody>
          <a:bodyPr>
            <a:normAutofit/>
          </a:bodyPr>
          <a:lstStyle/>
          <a:p>
            <a:r>
              <a:rPr lang="en-US" sz="4500" dirty="0" smtClean="0"/>
              <a:t>Scientists collect data on…</a:t>
            </a:r>
            <a:endParaRPr lang="en-US" sz="4500" dirty="0"/>
          </a:p>
        </p:txBody>
      </p:sp>
      <p:sp>
        <p:nvSpPr>
          <p:cNvPr id="3" name="Content Placeholder 2"/>
          <p:cNvSpPr>
            <a:spLocks noGrp="1"/>
          </p:cNvSpPr>
          <p:nvPr>
            <p:ph sz="half" idx="1"/>
          </p:nvPr>
        </p:nvSpPr>
        <p:spPr/>
        <p:txBody>
          <a:bodyPr/>
          <a:lstStyle/>
          <a:p>
            <a:r>
              <a:rPr lang="en-US" dirty="0" smtClean="0"/>
              <a:t>Water 	</a:t>
            </a:r>
            <a:endParaRPr lang="en-US" dirty="0"/>
          </a:p>
        </p:txBody>
      </p:sp>
      <p:sp>
        <p:nvSpPr>
          <p:cNvPr id="4" name="Content Placeholder 3"/>
          <p:cNvSpPr>
            <a:spLocks noGrp="1"/>
          </p:cNvSpPr>
          <p:nvPr>
            <p:ph sz="half" idx="2"/>
          </p:nvPr>
        </p:nvSpPr>
        <p:spPr/>
        <p:txBody>
          <a:bodyPr/>
          <a:lstStyle/>
          <a:p>
            <a:r>
              <a:rPr lang="en-US" dirty="0" smtClean="0"/>
              <a:t>Sediment</a:t>
            </a:r>
            <a:endParaRPr lang="en-US" dirty="0"/>
          </a:p>
        </p:txBody>
      </p:sp>
      <p:pic>
        <p:nvPicPr>
          <p:cNvPr id="5" name="Picture 4" descr="Slide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428875"/>
            <a:ext cx="2655222" cy="1990725"/>
          </a:xfrm>
          <a:prstGeom prst="rect">
            <a:avLst/>
          </a:prstGeom>
        </p:spPr>
      </p:pic>
      <p:pic>
        <p:nvPicPr>
          <p:cNvPr id="6" name="Picture 5" descr="Slide1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8737" y="4419600"/>
            <a:ext cx="2703216" cy="2026707"/>
          </a:xfrm>
          <a:prstGeom prst="rect">
            <a:avLst/>
          </a:prstGeom>
        </p:spPr>
      </p:pic>
      <p:pic>
        <p:nvPicPr>
          <p:cNvPr id="8" name="Picture 7" descr="DCP_011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112" y="2603499"/>
            <a:ext cx="3632837" cy="2410883"/>
          </a:xfrm>
          <a:prstGeom prst="rect">
            <a:avLst/>
          </a:prstGeom>
        </p:spPr>
      </p:pic>
    </p:spTree>
    <p:extLst>
      <p:ext uri="{BB962C8B-B14F-4D97-AF65-F5344CB8AC3E}">
        <p14:creationId xmlns:p14="http://schemas.microsoft.com/office/powerpoint/2010/main" val="23396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smtClean="0"/>
              <a:t>Data collection instruments</a:t>
            </a:r>
            <a:endParaRPr lang="en-US" sz="4500" dirty="0"/>
          </a:p>
        </p:txBody>
      </p:sp>
      <p:pic>
        <p:nvPicPr>
          <p:cNvPr id="3" name="Picture 2"/>
          <p:cNvPicPr>
            <a:picLocks noChangeAspect="1"/>
          </p:cNvPicPr>
          <p:nvPr/>
        </p:nvPicPr>
        <p:blipFill>
          <a:blip r:embed="rId3" cstate="print"/>
          <a:stretch>
            <a:fillRect/>
          </a:stretch>
        </p:blipFill>
        <p:spPr>
          <a:xfrm>
            <a:off x="228600" y="2118515"/>
            <a:ext cx="2147842" cy="3977485"/>
          </a:xfrm>
          <a:prstGeom prst="rect">
            <a:avLst/>
          </a:prstGeom>
        </p:spPr>
      </p:pic>
      <p:pic>
        <p:nvPicPr>
          <p:cNvPr id="4" name="Picture 3"/>
          <p:cNvPicPr>
            <a:picLocks noChangeAspect="1"/>
          </p:cNvPicPr>
          <p:nvPr/>
        </p:nvPicPr>
        <p:blipFill>
          <a:blip r:embed="rId4" cstate="print"/>
          <a:stretch>
            <a:fillRect/>
          </a:stretch>
        </p:blipFill>
        <p:spPr>
          <a:xfrm>
            <a:off x="2590800" y="1981200"/>
            <a:ext cx="2711135" cy="1751961"/>
          </a:xfrm>
          <a:prstGeom prst="rect">
            <a:avLst/>
          </a:prstGeom>
        </p:spPr>
      </p:pic>
      <p:pic>
        <p:nvPicPr>
          <p:cNvPr id="5" name="Picture 4"/>
          <p:cNvPicPr>
            <a:picLocks noChangeAspect="1"/>
          </p:cNvPicPr>
          <p:nvPr/>
        </p:nvPicPr>
        <p:blipFill>
          <a:blip r:embed="rId5" cstate="print"/>
          <a:stretch>
            <a:fillRect/>
          </a:stretch>
        </p:blipFill>
        <p:spPr>
          <a:xfrm>
            <a:off x="2895600" y="4267200"/>
            <a:ext cx="2767573" cy="1967412"/>
          </a:xfrm>
          <a:prstGeom prst="rect">
            <a:avLst/>
          </a:prstGeom>
        </p:spPr>
      </p:pic>
      <p:pic>
        <p:nvPicPr>
          <p:cNvPr id="6" name="Picture 5"/>
          <p:cNvPicPr>
            <a:picLocks noChangeAspect="1"/>
          </p:cNvPicPr>
          <p:nvPr/>
        </p:nvPicPr>
        <p:blipFill>
          <a:blip r:embed="rId6" cstate="print"/>
          <a:stretch>
            <a:fillRect/>
          </a:stretch>
        </p:blipFill>
        <p:spPr>
          <a:xfrm>
            <a:off x="5943600" y="1981200"/>
            <a:ext cx="2893797" cy="1987452"/>
          </a:xfrm>
          <a:prstGeom prst="rect">
            <a:avLst/>
          </a:prstGeom>
        </p:spPr>
      </p:pic>
      <p:pic>
        <p:nvPicPr>
          <p:cNvPr id="7" name="Picture 6"/>
          <p:cNvPicPr>
            <a:picLocks noChangeAspect="1"/>
          </p:cNvPicPr>
          <p:nvPr/>
        </p:nvPicPr>
        <p:blipFill>
          <a:blip r:embed="rId7" cstate="print"/>
          <a:stretch>
            <a:fillRect/>
          </a:stretch>
        </p:blipFill>
        <p:spPr>
          <a:xfrm>
            <a:off x="6248400" y="4267200"/>
            <a:ext cx="1477802" cy="2046817"/>
          </a:xfrm>
          <a:prstGeom prst="rect">
            <a:avLst/>
          </a:prstGeom>
        </p:spPr>
      </p:pic>
    </p:spTree>
    <p:extLst>
      <p:ext uri="{BB962C8B-B14F-4D97-AF65-F5344CB8AC3E}">
        <p14:creationId xmlns:p14="http://schemas.microsoft.com/office/powerpoint/2010/main" val="228396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Scientists look for…</a:t>
            </a:r>
            <a:endParaRPr lang="en-US" sz="4500" dirty="0"/>
          </a:p>
        </p:txBody>
      </p:sp>
      <p:pic>
        <p:nvPicPr>
          <p:cNvPr id="3" name="Picture 2" descr="salmonroe2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362200"/>
            <a:ext cx="4226799" cy="3170099"/>
          </a:xfrm>
          <a:prstGeom prst="rect">
            <a:avLst/>
          </a:prstGeom>
        </p:spPr>
      </p:pic>
      <p:sp>
        <p:nvSpPr>
          <p:cNvPr id="4" name="TextBox 3"/>
          <p:cNvSpPr txBox="1"/>
          <p:nvPr/>
        </p:nvSpPr>
        <p:spPr>
          <a:xfrm>
            <a:off x="4646211" y="2209800"/>
            <a:ext cx="3772142" cy="3477875"/>
          </a:xfrm>
          <a:prstGeom prst="rect">
            <a:avLst/>
          </a:prstGeom>
          <a:noFill/>
        </p:spPr>
        <p:txBody>
          <a:bodyPr wrap="square" rtlCol="0">
            <a:spAutoFit/>
          </a:bodyPr>
          <a:lstStyle/>
          <a:p>
            <a:pPr marL="285750" indent="-285750">
              <a:buFont typeface="Arial"/>
              <a:buChar char="•"/>
            </a:pPr>
            <a:r>
              <a:rPr lang="en-US" sz="2000" dirty="0" smtClean="0"/>
              <a:t>Fish tissue</a:t>
            </a:r>
          </a:p>
          <a:p>
            <a:pPr marL="285750" indent="-285750">
              <a:buFont typeface="Arial"/>
              <a:buChar char="•"/>
            </a:pPr>
            <a:r>
              <a:rPr lang="en-US" sz="2000" dirty="0" smtClean="0"/>
              <a:t>Deformities</a:t>
            </a:r>
          </a:p>
          <a:p>
            <a:pPr marL="285750" indent="-285750">
              <a:buFont typeface="Arial"/>
              <a:buChar char="•"/>
            </a:pPr>
            <a:r>
              <a:rPr lang="en-US" sz="2000" dirty="0" smtClean="0"/>
              <a:t>Egg shell thinning</a:t>
            </a:r>
          </a:p>
          <a:p>
            <a:pPr marL="285750" indent="-285750">
              <a:buFont typeface="Arial"/>
              <a:buChar char="•"/>
            </a:pPr>
            <a:r>
              <a:rPr lang="en-US" sz="2000" dirty="0" smtClean="0"/>
              <a:t>Reproductive success</a:t>
            </a:r>
          </a:p>
          <a:p>
            <a:pPr marL="285750" indent="-285750">
              <a:buFont typeface="Arial"/>
              <a:buChar char="•"/>
            </a:pPr>
            <a:r>
              <a:rPr lang="en-US" sz="2000" dirty="0" smtClean="0"/>
              <a:t>Metals in sediment and water</a:t>
            </a:r>
          </a:p>
          <a:p>
            <a:pPr marL="285750" indent="-285750">
              <a:buFont typeface="Arial"/>
              <a:buChar char="•"/>
            </a:pPr>
            <a:r>
              <a:rPr lang="en-US" sz="2000" dirty="0" smtClean="0"/>
              <a:t>Semi volatile and volatile organics</a:t>
            </a:r>
          </a:p>
          <a:p>
            <a:pPr marL="285750" indent="-285750">
              <a:buFont typeface="Arial"/>
              <a:buChar char="•"/>
            </a:pPr>
            <a:r>
              <a:rPr lang="en-US" sz="2000" dirty="0" smtClean="0"/>
              <a:t>PCBs</a:t>
            </a:r>
          </a:p>
          <a:p>
            <a:pPr marL="285750" indent="-285750">
              <a:buFont typeface="Arial"/>
              <a:buChar char="•"/>
            </a:pPr>
            <a:r>
              <a:rPr lang="en-US" sz="2000" dirty="0" smtClean="0"/>
              <a:t>Oil and grease </a:t>
            </a:r>
          </a:p>
          <a:p>
            <a:pPr marL="285750" indent="-285750">
              <a:buFont typeface="Arial"/>
              <a:buChar char="•"/>
            </a:pPr>
            <a:r>
              <a:rPr lang="en-US" sz="2000" dirty="0" smtClean="0"/>
              <a:t>Pesticides</a:t>
            </a:r>
          </a:p>
          <a:p>
            <a:pPr marL="285750" indent="-285750">
              <a:buFont typeface="Arial"/>
              <a:buChar char="•"/>
            </a:pPr>
            <a:r>
              <a:rPr lang="en-US" sz="2000" dirty="0" smtClean="0"/>
              <a:t>Emerging contaminants</a:t>
            </a:r>
            <a:endParaRPr lang="en-US" sz="2000" dirty="0"/>
          </a:p>
        </p:txBody>
      </p:sp>
    </p:spTree>
    <p:extLst>
      <p:ext uri="{BB962C8B-B14F-4D97-AF65-F5344CB8AC3E}">
        <p14:creationId xmlns:p14="http://schemas.microsoft.com/office/powerpoint/2010/main" val="18279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4000" dirty="0" smtClean="0"/>
              <a:t>Data Reporting and Communication</a:t>
            </a:r>
            <a:endParaRPr lang="en-US" sz="4000" dirty="0"/>
          </a:p>
        </p:txBody>
      </p:sp>
      <p:sp>
        <p:nvSpPr>
          <p:cNvPr id="3" name="Content Placeholder 2"/>
          <p:cNvSpPr>
            <a:spLocks noGrp="1"/>
          </p:cNvSpPr>
          <p:nvPr>
            <p:ph sz="half" idx="1"/>
          </p:nvPr>
        </p:nvSpPr>
        <p:spPr>
          <a:xfrm>
            <a:off x="457200" y="1920085"/>
            <a:ext cx="7696200" cy="4434840"/>
          </a:xfrm>
        </p:spPr>
        <p:txBody>
          <a:bodyPr/>
          <a:lstStyle/>
          <a:p>
            <a:r>
              <a:rPr lang="en-US" sz="2400" dirty="0"/>
              <a:t>Data are communicated differently based on the audience</a:t>
            </a:r>
          </a:p>
          <a:p>
            <a:pPr lvl="1"/>
            <a:r>
              <a:rPr lang="en-US" sz="2000" dirty="0"/>
              <a:t>Project Scientist</a:t>
            </a:r>
          </a:p>
          <a:p>
            <a:pPr lvl="1"/>
            <a:r>
              <a:rPr lang="en-US" sz="2000" dirty="0"/>
              <a:t>Project Manager</a:t>
            </a:r>
          </a:p>
          <a:p>
            <a:pPr lvl="1"/>
            <a:r>
              <a:rPr lang="en-US" sz="2000" dirty="0"/>
              <a:t>Decision Maker</a:t>
            </a:r>
          </a:p>
          <a:p>
            <a:pPr lvl="1"/>
            <a:r>
              <a:rPr lang="en-US" sz="2000" dirty="0"/>
              <a:t>General Public</a:t>
            </a:r>
          </a:p>
          <a:p>
            <a:pPr lvl="1"/>
            <a:endParaRPr lang="en-US" dirty="0" smtClean="0"/>
          </a:p>
          <a:p>
            <a:pPr lvl="1"/>
            <a:endParaRPr lang="en-US" dirty="0"/>
          </a:p>
        </p:txBody>
      </p:sp>
    </p:spTree>
    <p:extLst>
      <p:ext uri="{BB962C8B-B14F-4D97-AF65-F5344CB8AC3E}">
        <p14:creationId xmlns:p14="http://schemas.microsoft.com/office/powerpoint/2010/main" val="4268943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5532"/>
            <a:ext cx="8305800" cy="1143000"/>
          </a:xfrm>
        </p:spPr>
        <p:txBody>
          <a:bodyPr>
            <a:normAutofit/>
          </a:bodyPr>
          <a:lstStyle/>
          <a:p>
            <a:r>
              <a:rPr lang="en-US" sz="3600" dirty="0" smtClean="0"/>
              <a:t>Project Scientist</a:t>
            </a:r>
            <a:endParaRPr lang="en-US" sz="3600" dirty="0"/>
          </a:p>
        </p:txBody>
      </p:sp>
      <p:graphicFrame>
        <p:nvGraphicFramePr>
          <p:cNvPr id="5" name="Table 4"/>
          <p:cNvGraphicFramePr>
            <a:graphicFrameLocks noGrp="1"/>
          </p:cNvGraphicFramePr>
          <p:nvPr/>
        </p:nvGraphicFramePr>
        <p:xfrm>
          <a:off x="3352800" y="2133600"/>
          <a:ext cx="2394857" cy="4094976"/>
        </p:xfrm>
        <a:graphic>
          <a:graphicData uri="http://schemas.openxmlformats.org/drawingml/2006/table">
            <a:tbl>
              <a:tblPr/>
              <a:tblGrid>
                <a:gridCol w="584357"/>
                <a:gridCol w="608537"/>
                <a:gridCol w="108811"/>
                <a:gridCol w="287141"/>
                <a:gridCol w="193443"/>
                <a:gridCol w="193443"/>
                <a:gridCol w="197472"/>
                <a:gridCol w="221653"/>
              </a:tblGrid>
              <a:tr h="63500">
                <a:tc>
                  <a:txBody>
                    <a:bodyPr/>
                    <a:lstStyle/>
                    <a:p>
                      <a:pPr algn="ctr" fontAlgn="b"/>
                      <a:r>
                        <a:rPr lang="en-US" sz="400" b="0" i="0" u="none" strike="noStrike" dirty="0">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1,2-Dichloropropane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1,4-Dioxane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2-Butanone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2-Hexanone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4-Methyl-2-pentanone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Acetone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8.7</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Bromodichloromethane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Bromomethane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Carbon disulfide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Carbon tetrachloride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Chloroform</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0.8</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cis-1,2-Dichloroethene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cis-1,3-Dichloropropene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Cyclohexane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Dibromochloromethane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Dichlorodifluoromethane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Ethylbenzene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Freon-113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m,p-Xylene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1.4</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Methyl tert-butyl ether</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err="1">
                          <a:solidFill>
                            <a:srgbClr val="000000"/>
                          </a:solidFill>
                          <a:latin typeface="Times New Roman"/>
                        </a:rPr>
                        <a:t>Methylcyclohexane</a:t>
                      </a:r>
                      <a:endParaRPr lang="en-US" sz="400" b="0" i="0" u="none" strike="noStrike" dirty="0">
                        <a:solidFill>
                          <a:srgbClr val="000000"/>
                        </a:solidFill>
                        <a:latin typeface="Times New Roman"/>
                      </a:endParaRP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Methylene chloride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o-Xylene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Styrene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Tetrachloroethene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Toluene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trans-1,2-Dichloroethene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trans-1,3-Dichloropropene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Trichloroethene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Trichlorofluoromethane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Vinyl chloride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1,1,1-Trichloroethane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1,1,2-Trichloroethane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1,1-Dichloroethane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latin typeface="Times New Roman"/>
                        </a:rPr>
                        <a:t>1,1-Dichloroethene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1,2-Dibromoethane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1,2-Dichloroethane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1,2-Dichloropropane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1,4-Dioxane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2-Butanone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2-Hexanone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4-Methyl-2-pentanone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Acetone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Bromodichloromethane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Bromomethane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Carbon disulfide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Carbon tetrachloride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Chloroform</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0.84</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cis-1,2-Dichloroethene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cis-1,3-Dichloropropene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Cyclohexane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Dibromochloromethane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Dichlorodifluoromethane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Ethylbenzene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Freon-113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m,p-Xylene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1.4</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dirty="0">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6096000" y="2133600"/>
          <a:ext cx="2394857" cy="4094976"/>
        </p:xfrm>
        <a:graphic>
          <a:graphicData uri="http://schemas.openxmlformats.org/drawingml/2006/table">
            <a:tbl>
              <a:tblPr/>
              <a:tblGrid>
                <a:gridCol w="584357"/>
                <a:gridCol w="608537"/>
                <a:gridCol w="108811"/>
                <a:gridCol w="287141"/>
                <a:gridCol w="193443"/>
                <a:gridCol w="193443"/>
                <a:gridCol w="197472"/>
                <a:gridCol w="221653"/>
              </a:tblGrid>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1,2-Dichloropropane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1,4-Dioxane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2-Butanone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2-Hexanone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4-Methyl-2-pentanone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Acetone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8.7</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Bromodichloromethane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Bromomethane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Carbon disulfide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Carbon tetrachloride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Chloroform</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0.8</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cis-1,2-Dichloroethene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cis-1,3-Dichloropropene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Cyclohexane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Dibromochloromethane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Dichlorodifluoromethane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Ethylbenzene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Freon-113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m,p-Xylene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1.4</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Methyl tert-butyl ether</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Methylcyclohexane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Methylene chloride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o-Xylene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Styrene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Tetrachloroethene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Toluene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trans-1,2-Dichloroethene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trans-1,3-Dichloropropene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Trichloroethene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Trichlorofluoromethane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Vinyl chloride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1,1,1-Trichloroethane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1,1,2-Trichloroethane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1,1-Dichloroethane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1,1-Dichloroethene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1,2-Dibromoethane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1,2-Dichloroethane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1,2-Dichloropropane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1,4-Dioxane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2-Butanone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2-Hexanone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4-Methyl-2-pentanone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Acetone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Bromodichloromethane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Bromomethane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Carbon disulfide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Carbon tetrachloride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Chloroform</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0.84</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cis-1,2-Dichloroethene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cis-1,3-Dichloropropene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Cyclohexane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Dibromochloromethane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Dichlorodifluoromethane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Ethylbenzene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Freon-113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m,p-Xylene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1.4</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dirty="0">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609600" y="2133600"/>
          <a:ext cx="2394857" cy="4094976"/>
        </p:xfrm>
        <a:graphic>
          <a:graphicData uri="http://schemas.openxmlformats.org/drawingml/2006/table">
            <a:tbl>
              <a:tblPr/>
              <a:tblGrid>
                <a:gridCol w="584357"/>
                <a:gridCol w="608537"/>
                <a:gridCol w="108811"/>
                <a:gridCol w="287141"/>
                <a:gridCol w="193443"/>
                <a:gridCol w="193443"/>
                <a:gridCol w="197472"/>
                <a:gridCol w="221653"/>
              </a:tblGrid>
              <a:tr h="63500">
                <a:tc>
                  <a:txBody>
                    <a:bodyPr/>
                    <a:lstStyle/>
                    <a:p>
                      <a:pPr algn="ctr" fontAlgn="b"/>
                      <a:r>
                        <a:rPr lang="en-US" sz="400" b="0" i="0" u="none" strike="noStrike" dirty="0">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1,2-Dichloropropane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1,4-Dioxane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2-Butanone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2-Hexanone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4-Methyl-2-pentanone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Acetone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8.7</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Bromodichloromethane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Bromomethane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Carbon disulfide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Carbon tetrachloride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Chloroform</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0.8</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cis-1,2-Dichloroethene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cis-1,3-Dichloropropene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Cyclohexane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Dibromochloromethane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Dichlorodifluoromethane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Ethylbenzene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Freon-113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m,p-Xylene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1.4</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Methyl tert-butyl ether</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err="1">
                          <a:solidFill>
                            <a:srgbClr val="000000"/>
                          </a:solidFill>
                          <a:latin typeface="Times New Roman"/>
                        </a:rPr>
                        <a:t>Methylcyclohexane</a:t>
                      </a:r>
                      <a:endParaRPr lang="en-US" sz="400" b="0" i="0" u="none" strike="noStrike" dirty="0">
                        <a:solidFill>
                          <a:srgbClr val="000000"/>
                        </a:solidFill>
                        <a:latin typeface="Times New Roman"/>
                      </a:endParaRP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Methylene chloride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o-Xylene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Styrene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Tetrachloroethene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Toluene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trans-1,2-Dichloroethene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trans-1,3-Dichloropropene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Trichloroethene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Trichlorofluoromethane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WB12-A1-091411-VOC-D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Vinyl chloride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1,1,1-Trichloroethane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1,1,2-Trichloroethane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1,1-Dichloroethane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latin typeface="Times New Roman"/>
                        </a:rPr>
                        <a:t>1,1-Dichloroethene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1,2-Dibromoethane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1,2-Dichloroethane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1,2-Dichloropropane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1,4-Dioxane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2-Butanone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2-Hexanone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4-Methyl-2-pentanone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Acetone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Bromodichloromethane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Bromomethane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Carbon disulfide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Carbon tetrachloride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Chloroform</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0.84</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cis-1,2-Dichloroethene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cis-1,3-Dichloropropene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Cyclohexane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Dibromochloromethane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Dichlorodifluoromethane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Ethylbenzene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Times New Roman"/>
                        </a:rPr>
                        <a:t>Freon-113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ND</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0">
                <a:tc>
                  <a:txBody>
                    <a:bodyPr/>
                    <a:lstStyle/>
                    <a:p>
                      <a:pPr algn="ctr" fontAlgn="b"/>
                      <a:r>
                        <a:rPr lang="en-US" sz="400" b="0" i="0" u="none" strike="noStrike">
                          <a:solidFill>
                            <a:srgbClr val="000000"/>
                          </a:solidFill>
                          <a:latin typeface="Times New Roman"/>
                        </a:rPr>
                        <a:t>WB12-A2-091411-VOC</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err="1">
                          <a:solidFill>
                            <a:srgbClr val="000000"/>
                          </a:solidFill>
                          <a:latin typeface="Times New Roman"/>
                        </a:rPr>
                        <a:t>m,p</a:t>
                      </a:r>
                      <a:r>
                        <a:rPr lang="en-US" sz="400" b="0" i="0" u="none" strike="noStrike" dirty="0">
                          <a:solidFill>
                            <a:srgbClr val="000000"/>
                          </a:solidFill>
                          <a:latin typeface="Times New Roman"/>
                        </a:rPr>
                        <a:t>-Xylene</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2</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0000"/>
                          </a:solidFill>
                          <a:latin typeface="Calibri"/>
                        </a:rPr>
                        <a:t>9/14/2011</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1.4</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dirty="0">
                          <a:solidFill>
                            <a:srgbClr val="000000"/>
                          </a:solidFill>
                          <a:latin typeface="Calibri"/>
                        </a:rPr>
                        <a:t>11090393</a:t>
                      </a:r>
                    </a:p>
                  </a:txBody>
                  <a:tcPr marL="3024" marR="3024" marT="3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457200" y="1676400"/>
            <a:ext cx="4272248" cy="369332"/>
          </a:xfrm>
          <a:prstGeom prst="rect">
            <a:avLst/>
          </a:prstGeom>
        </p:spPr>
        <p:txBody>
          <a:bodyPr wrap="none">
            <a:spAutoFit/>
          </a:bodyPr>
          <a:lstStyle/>
          <a:p>
            <a:r>
              <a:rPr lang="en-US" b="1" dirty="0"/>
              <a:t>Benzene Ambient Air Sample Results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70636"/>
            <a:ext cx="8305800" cy="1143000"/>
          </a:xfrm>
        </p:spPr>
        <p:txBody>
          <a:bodyPr>
            <a:noAutofit/>
          </a:bodyPr>
          <a:lstStyle/>
          <a:p>
            <a:r>
              <a:rPr lang="en-US" sz="3600" dirty="0" smtClean="0"/>
              <a:t>Project Manager</a:t>
            </a:r>
            <a:br>
              <a:rPr lang="en-US" sz="3600" dirty="0" smtClean="0"/>
            </a:br>
            <a:endParaRPr lang="en-US" sz="3600" dirty="0"/>
          </a:p>
        </p:txBody>
      </p:sp>
      <p:graphicFrame>
        <p:nvGraphicFramePr>
          <p:cNvPr id="10" name="Table 9"/>
          <p:cNvGraphicFramePr>
            <a:graphicFrameLocks noGrp="1"/>
          </p:cNvGraphicFramePr>
          <p:nvPr/>
        </p:nvGraphicFramePr>
        <p:xfrm>
          <a:off x="457200" y="2362200"/>
          <a:ext cx="3657600" cy="3733803"/>
        </p:xfrm>
        <a:graphic>
          <a:graphicData uri="http://schemas.openxmlformats.org/drawingml/2006/table">
            <a:tbl>
              <a:tblPr/>
              <a:tblGrid>
                <a:gridCol w="406400"/>
                <a:gridCol w="406400"/>
                <a:gridCol w="406400"/>
                <a:gridCol w="406400"/>
                <a:gridCol w="406400"/>
                <a:gridCol w="406400"/>
                <a:gridCol w="406400"/>
                <a:gridCol w="406400"/>
                <a:gridCol w="406400"/>
              </a:tblGrid>
              <a:tr h="138289">
                <a:tc>
                  <a:txBody>
                    <a:bodyPr/>
                    <a:lstStyle/>
                    <a:p>
                      <a:pPr algn="l" fontAlgn="b"/>
                      <a:r>
                        <a:rPr lang="en-US" sz="900" b="0" i="0" u="none" strike="noStrike" dirty="0">
                          <a:solidFill>
                            <a:srgbClr val="000000"/>
                          </a:solidFill>
                          <a:latin typeface="Calibri"/>
                        </a:rPr>
                        <a:t>Date</a:t>
                      </a:r>
                    </a:p>
                  </a:txBody>
                  <a:tcPr marL="0" marR="0" marT="0" marB="0" anchor="b">
                    <a:lnL>
                      <a:noFill/>
                    </a:lnL>
                    <a:lnR>
                      <a:noFill/>
                    </a:lnR>
                    <a:lnT>
                      <a:noFill/>
                    </a:lnT>
                    <a:lnB>
                      <a:noFill/>
                    </a:lnB>
                  </a:tcPr>
                </a:tc>
                <a:tc>
                  <a:txBody>
                    <a:bodyPr/>
                    <a:lstStyle/>
                    <a:p>
                      <a:pPr algn="ctr" fontAlgn="ctr"/>
                      <a:r>
                        <a:rPr lang="en-US" sz="900" b="0" i="0" u="none" strike="noStrike">
                          <a:solidFill>
                            <a:srgbClr val="000000"/>
                          </a:solidFill>
                          <a:latin typeface="Calibri"/>
                        </a:rPr>
                        <a:t>L-1</a:t>
                      </a:r>
                    </a:p>
                  </a:txBody>
                  <a:tcPr marL="0" marR="0" marT="0" marB="0" anchor="ctr">
                    <a:lnL>
                      <a:noFill/>
                    </a:lnL>
                    <a:lnR>
                      <a:noFill/>
                    </a:lnR>
                    <a:lnT>
                      <a:noFill/>
                    </a:lnT>
                    <a:lnB>
                      <a:noFill/>
                    </a:lnB>
                  </a:tcPr>
                </a:tc>
                <a:tc>
                  <a:txBody>
                    <a:bodyPr/>
                    <a:lstStyle/>
                    <a:p>
                      <a:pPr algn="ctr" fontAlgn="ctr"/>
                      <a:r>
                        <a:rPr lang="en-US" sz="900" b="0" i="0" u="none" strike="noStrike">
                          <a:solidFill>
                            <a:srgbClr val="000000"/>
                          </a:solidFill>
                          <a:latin typeface="Calibri"/>
                        </a:rPr>
                        <a:t>L-2</a:t>
                      </a:r>
                    </a:p>
                  </a:txBody>
                  <a:tcPr marL="0" marR="0" marT="0" marB="0" anchor="ctr">
                    <a:lnL>
                      <a:noFill/>
                    </a:lnL>
                    <a:lnR>
                      <a:noFill/>
                    </a:lnR>
                    <a:lnT>
                      <a:noFill/>
                    </a:lnT>
                    <a:lnB>
                      <a:noFill/>
                    </a:lnB>
                  </a:tcPr>
                </a:tc>
                <a:tc>
                  <a:txBody>
                    <a:bodyPr/>
                    <a:lstStyle/>
                    <a:p>
                      <a:pPr algn="ctr" fontAlgn="ctr"/>
                      <a:r>
                        <a:rPr lang="en-US" sz="900" b="0" i="0" u="none" strike="noStrike">
                          <a:solidFill>
                            <a:srgbClr val="000000"/>
                          </a:solidFill>
                          <a:latin typeface="Calibri"/>
                        </a:rPr>
                        <a:t>L-3</a:t>
                      </a:r>
                    </a:p>
                  </a:txBody>
                  <a:tcPr marL="0" marR="0" marT="0" marB="0" anchor="ctr">
                    <a:lnL>
                      <a:noFill/>
                    </a:lnL>
                    <a:lnR>
                      <a:noFill/>
                    </a:lnR>
                    <a:lnT>
                      <a:noFill/>
                    </a:lnT>
                    <a:lnB>
                      <a:noFill/>
                    </a:lnB>
                  </a:tcPr>
                </a:tc>
                <a:tc>
                  <a:txBody>
                    <a:bodyPr/>
                    <a:lstStyle/>
                    <a:p>
                      <a:pPr algn="ctr" fontAlgn="ctr"/>
                      <a:r>
                        <a:rPr lang="en-US" sz="900" b="0" i="0" u="none" strike="noStrike">
                          <a:solidFill>
                            <a:srgbClr val="000000"/>
                          </a:solidFill>
                          <a:latin typeface="Calibri"/>
                        </a:rPr>
                        <a:t>L-10</a:t>
                      </a:r>
                    </a:p>
                  </a:txBody>
                  <a:tcPr marL="0" marR="0" marT="0" marB="0" anchor="ctr">
                    <a:lnL>
                      <a:noFill/>
                    </a:lnL>
                    <a:lnR>
                      <a:noFill/>
                    </a:lnR>
                    <a:lnT>
                      <a:noFill/>
                    </a:lnT>
                    <a:lnB>
                      <a:noFill/>
                    </a:lnB>
                  </a:tcPr>
                </a:tc>
                <a:tc>
                  <a:txBody>
                    <a:bodyPr/>
                    <a:lstStyle/>
                    <a:p>
                      <a:pPr algn="ctr" fontAlgn="ctr"/>
                      <a:r>
                        <a:rPr lang="en-US" sz="900" b="0" i="0" u="none" strike="noStrike">
                          <a:solidFill>
                            <a:srgbClr val="000000"/>
                          </a:solidFill>
                          <a:latin typeface="Calibri"/>
                        </a:rPr>
                        <a:t>L-7</a:t>
                      </a:r>
                    </a:p>
                  </a:txBody>
                  <a:tcPr marL="0" marR="0" marT="0" marB="0" anchor="ctr">
                    <a:lnL>
                      <a:noFill/>
                    </a:lnL>
                    <a:lnR>
                      <a:noFill/>
                    </a:lnR>
                    <a:lnT>
                      <a:noFill/>
                    </a:lnT>
                    <a:lnB>
                      <a:noFill/>
                    </a:lnB>
                  </a:tcPr>
                </a:tc>
                <a:tc>
                  <a:txBody>
                    <a:bodyPr/>
                    <a:lstStyle/>
                    <a:p>
                      <a:pPr algn="ctr" fontAlgn="ctr"/>
                      <a:r>
                        <a:rPr lang="en-US" sz="900" b="0" i="0" u="none" strike="noStrike">
                          <a:solidFill>
                            <a:srgbClr val="000000"/>
                          </a:solidFill>
                          <a:latin typeface="Calibri"/>
                        </a:rPr>
                        <a:t>L-8</a:t>
                      </a:r>
                    </a:p>
                  </a:txBody>
                  <a:tcPr marL="0" marR="0" marT="0" marB="0" anchor="ctr">
                    <a:lnL>
                      <a:noFill/>
                    </a:lnL>
                    <a:lnR>
                      <a:noFill/>
                    </a:lnR>
                    <a:lnT>
                      <a:noFill/>
                    </a:lnT>
                    <a:lnB>
                      <a:noFill/>
                    </a:lnB>
                  </a:tcPr>
                </a:tc>
                <a:tc>
                  <a:txBody>
                    <a:bodyPr/>
                    <a:lstStyle/>
                    <a:p>
                      <a:pPr algn="ctr" fontAlgn="ctr"/>
                      <a:r>
                        <a:rPr lang="en-US" sz="900" b="0" i="0" u="none" strike="noStrike">
                          <a:solidFill>
                            <a:srgbClr val="000000"/>
                          </a:solidFill>
                          <a:latin typeface="Calibri"/>
                        </a:rPr>
                        <a:t>RSL</a:t>
                      </a:r>
                    </a:p>
                  </a:txBody>
                  <a:tcPr marL="0" marR="0" marT="0" marB="0" anchor="ctr">
                    <a:lnL>
                      <a:noFill/>
                    </a:lnL>
                    <a:lnR>
                      <a:noFill/>
                    </a:lnR>
                    <a:lnT>
                      <a:noFill/>
                    </a:lnT>
                    <a:lnB>
                      <a:noFill/>
                    </a:lnB>
                  </a:tcPr>
                </a:tc>
                <a:tc>
                  <a:txBody>
                    <a:bodyPr/>
                    <a:lstStyle/>
                    <a:p>
                      <a:pPr algn="ctr" fontAlgn="ctr"/>
                      <a:r>
                        <a:rPr lang="en-US" sz="900" b="0" i="0" u="none" strike="noStrike">
                          <a:solidFill>
                            <a:srgbClr val="000000"/>
                          </a:solidFill>
                          <a:latin typeface="Calibri"/>
                        </a:rPr>
                        <a:t>ISL</a:t>
                      </a:r>
                    </a:p>
                  </a:txBody>
                  <a:tcPr marL="0" marR="0" marT="0" marB="0" anchor="ctr">
                    <a:lnL>
                      <a:noFill/>
                    </a:lnL>
                    <a:lnR>
                      <a:noFill/>
                    </a:lnR>
                    <a:lnT>
                      <a:noFill/>
                    </a:lnT>
                    <a:lnB>
                      <a:noFill/>
                    </a:lnB>
                  </a:tcPr>
                </a:tc>
              </a:tr>
              <a:tr h="138289">
                <a:tc>
                  <a:txBody>
                    <a:bodyPr/>
                    <a:lstStyle/>
                    <a:p>
                      <a:pPr algn="r" fontAlgn="b"/>
                      <a:r>
                        <a:rPr lang="en-US" sz="900" b="0" i="0" u="none" strike="noStrike">
                          <a:solidFill>
                            <a:srgbClr val="000000"/>
                          </a:solidFill>
                          <a:latin typeface="Calibri"/>
                        </a:rPr>
                        <a:t>11-Oct</a:t>
                      </a:r>
                    </a:p>
                  </a:txBody>
                  <a:tcPr marL="0" marR="0" marT="0" marB="0" anchor="b">
                    <a:lnL>
                      <a:noFill/>
                    </a:lnL>
                    <a:lnR>
                      <a:noFill/>
                    </a:lnR>
                    <a:lnT>
                      <a:noFill/>
                    </a:lnT>
                    <a:lnB>
                      <a:noFill/>
                    </a:lnB>
                  </a:tcPr>
                </a:tc>
                <a:tc>
                  <a:txBody>
                    <a:bodyPr/>
                    <a:lstStyle/>
                    <a:p>
                      <a:pPr algn="ctr" fontAlgn="ctr"/>
                      <a:r>
                        <a:rPr lang="en-US" sz="900" b="0" i="0" u="none" strike="noStrike">
                          <a:solidFill>
                            <a:srgbClr val="000000"/>
                          </a:solidFill>
                          <a:latin typeface="Calibri"/>
                        </a:rPr>
                        <a:t>0.84</a:t>
                      </a:r>
                    </a:p>
                  </a:txBody>
                  <a:tcPr marL="0" marR="0" marT="0" marB="0" anchor="ctr">
                    <a:lnL>
                      <a:noFill/>
                    </a:lnL>
                    <a:lnR>
                      <a:noFill/>
                    </a:lnR>
                    <a:lnT>
                      <a:noFill/>
                    </a:lnT>
                    <a:lnB>
                      <a:noFill/>
                    </a:lnB>
                  </a:tcPr>
                </a:tc>
                <a:tc>
                  <a:txBody>
                    <a:bodyPr/>
                    <a:lstStyle/>
                    <a:p>
                      <a:pPr algn="ctr" fontAlgn="ctr"/>
                      <a:r>
                        <a:rPr lang="en-US" sz="900" b="0" i="0" u="none" strike="noStrike">
                          <a:solidFill>
                            <a:srgbClr val="000000"/>
                          </a:solidFill>
                          <a:latin typeface="Calibri"/>
                        </a:rPr>
                        <a:t>0.69</a:t>
                      </a:r>
                    </a:p>
                  </a:txBody>
                  <a:tcPr marL="0" marR="0" marT="0" marB="0" anchor="ctr">
                    <a:lnL>
                      <a:noFill/>
                    </a:lnL>
                    <a:lnR>
                      <a:noFill/>
                    </a:lnR>
                    <a:lnT>
                      <a:noFill/>
                    </a:lnT>
                    <a:lnB>
                      <a:noFill/>
                    </a:lnB>
                  </a:tcPr>
                </a:tc>
                <a:tc>
                  <a:txBody>
                    <a:bodyPr/>
                    <a:lstStyle/>
                    <a:p>
                      <a:pPr algn="ctr" fontAlgn="ctr"/>
                      <a:r>
                        <a:rPr lang="en-US" sz="900" b="0" i="0" u="none" strike="noStrike">
                          <a:solidFill>
                            <a:srgbClr val="000000"/>
                          </a:solidFill>
                          <a:latin typeface="Calibri"/>
                        </a:rPr>
                        <a:t>0.75</a:t>
                      </a:r>
                    </a:p>
                  </a:txBody>
                  <a:tcPr marL="0" marR="0" marT="0" marB="0" anchor="ctr">
                    <a:lnL>
                      <a:noFill/>
                    </a:lnL>
                    <a:lnR>
                      <a:noFill/>
                    </a:lnR>
                    <a:lnT>
                      <a:noFill/>
                    </a:lnT>
                    <a:lnB>
                      <a:noFill/>
                    </a:lnB>
                  </a:tcPr>
                </a:tc>
                <a:tc>
                  <a:txBody>
                    <a:bodyPr/>
                    <a:lstStyle/>
                    <a:p>
                      <a:pPr algn="ctr" fontAlgn="ctr"/>
                      <a:endParaRPr lang="en-US"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en-US"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en-US"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en-US"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en-US" sz="900" b="0" i="0" u="none" strike="noStrike">
                        <a:solidFill>
                          <a:srgbClr val="000000"/>
                        </a:solidFill>
                        <a:latin typeface="Calibri"/>
                      </a:endParaRPr>
                    </a:p>
                  </a:txBody>
                  <a:tcPr marL="0" marR="0" marT="0" marB="0" anchor="ctr">
                    <a:lnL>
                      <a:noFill/>
                    </a:lnL>
                    <a:lnR>
                      <a:noFill/>
                    </a:lnR>
                    <a:lnT>
                      <a:noFill/>
                    </a:lnT>
                    <a:lnB>
                      <a:noFill/>
                    </a:lnB>
                  </a:tcPr>
                </a:tc>
              </a:tr>
              <a:tr h="138289">
                <a:tc>
                  <a:txBody>
                    <a:bodyPr/>
                    <a:lstStyle/>
                    <a:p>
                      <a:pPr algn="r" fontAlgn="b"/>
                      <a:r>
                        <a:rPr lang="en-US" sz="900" b="0" i="0" u="none" strike="noStrike">
                          <a:solidFill>
                            <a:srgbClr val="000000"/>
                          </a:solidFill>
                          <a:latin typeface="Calibri"/>
                        </a:rPr>
                        <a:t>29-Sep</a:t>
                      </a:r>
                    </a:p>
                  </a:txBody>
                  <a:tcPr marL="0" marR="0" marT="0" marB="0" anchor="b">
                    <a:lnL>
                      <a:noFill/>
                    </a:lnL>
                    <a:lnR>
                      <a:noFill/>
                    </a:lnR>
                    <a:lnT>
                      <a:noFill/>
                    </a:lnT>
                    <a:lnB>
                      <a:noFill/>
                    </a:lnB>
                  </a:tcPr>
                </a:tc>
                <a:tc>
                  <a:txBody>
                    <a:bodyPr/>
                    <a:lstStyle/>
                    <a:p>
                      <a:pPr algn="r" fontAlgn="ctr"/>
                      <a:r>
                        <a:rPr lang="en-US" sz="900" b="0" i="0" u="none" strike="noStrike">
                          <a:solidFill>
                            <a:srgbClr val="000000"/>
                          </a:solidFill>
                          <a:latin typeface="Calibri"/>
                        </a:rPr>
                        <a:t>1.4</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0.7</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0</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0</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0.66</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0.61</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0.31</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2</a:t>
                      </a:r>
                    </a:p>
                  </a:txBody>
                  <a:tcPr marL="0" marR="0" marT="0" marB="0" anchor="ctr">
                    <a:lnL>
                      <a:noFill/>
                    </a:lnL>
                    <a:lnR>
                      <a:noFill/>
                    </a:lnR>
                    <a:lnT>
                      <a:noFill/>
                    </a:lnT>
                    <a:lnB>
                      <a:noFill/>
                    </a:lnB>
                  </a:tcPr>
                </a:tc>
              </a:tr>
              <a:tr h="138289">
                <a:tc>
                  <a:txBody>
                    <a:bodyPr/>
                    <a:lstStyle/>
                    <a:p>
                      <a:pPr algn="r" fontAlgn="b"/>
                      <a:r>
                        <a:rPr lang="en-US" sz="900" b="0" i="0" u="none" strike="noStrike">
                          <a:solidFill>
                            <a:srgbClr val="000000"/>
                          </a:solidFill>
                          <a:latin typeface="Calibri"/>
                        </a:rPr>
                        <a:t>22-Sep</a:t>
                      </a:r>
                    </a:p>
                  </a:txBody>
                  <a:tcPr marL="0" marR="0" marT="0" marB="0" anchor="b">
                    <a:lnL>
                      <a:noFill/>
                    </a:lnL>
                    <a:lnR>
                      <a:noFill/>
                    </a:lnR>
                    <a:lnT>
                      <a:noFill/>
                    </a:lnT>
                    <a:lnB>
                      <a:noFill/>
                    </a:lnB>
                  </a:tcPr>
                </a:tc>
                <a:tc>
                  <a:txBody>
                    <a:bodyPr/>
                    <a:lstStyle/>
                    <a:p>
                      <a:pPr algn="r" fontAlgn="ctr"/>
                      <a:r>
                        <a:rPr lang="en-US" sz="900" b="0" i="0" u="none" strike="noStrike">
                          <a:solidFill>
                            <a:srgbClr val="000000"/>
                          </a:solidFill>
                          <a:latin typeface="Calibri"/>
                        </a:rPr>
                        <a:t>0</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0</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0</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0</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0</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0</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0.31</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2</a:t>
                      </a:r>
                    </a:p>
                  </a:txBody>
                  <a:tcPr marL="0" marR="0" marT="0" marB="0" anchor="ctr">
                    <a:lnL>
                      <a:noFill/>
                    </a:lnL>
                    <a:lnR>
                      <a:noFill/>
                    </a:lnR>
                    <a:lnT>
                      <a:noFill/>
                    </a:lnT>
                    <a:lnB>
                      <a:noFill/>
                    </a:lnB>
                  </a:tcPr>
                </a:tc>
              </a:tr>
              <a:tr h="138289">
                <a:tc>
                  <a:txBody>
                    <a:bodyPr/>
                    <a:lstStyle/>
                    <a:p>
                      <a:pPr algn="r" fontAlgn="b"/>
                      <a:r>
                        <a:rPr lang="en-US" sz="900" b="0" i="0" u="none" strike="noStrike">
                          <a:solidFill>
                            <a:srgbClr val="000000"/>
                          </a:solidFill>
                          <a:latin typeface="Calibri"/>
                        </a:rPr>
                        <a:t>14-Sep</a:t>
                      </a:r>
                    </a:p>
                  </a:txBody>
                  <a:tcPr marL="0" marR="0" marT="0" marB="0" anchor="b">
                    <a:lnL>
                      <a:noFill/>
                    </a:lnL>
                    <a:lnR>
                      <a:noFill/>
                    </a:lnR>
                    <a:lnT>
                      <a:noFill/>
                    </a:lnT>
                    <a:lnB>
                      <a:noFill/>
                    </a:lnB>
                  </a:tcPr>
                </a:tc>
                <a:tc>
                  <a:txBody>
                    <a:bodyPr/>
                    <a:lstStyle/>
                    <a:p>
                      <a:pPr algn="r" fontAlgn="ctr"/>
                      <a:r>
                        <a:rPr lang="en-US" sz="900" b="0" i="0" u="none" strike="noStrike">
                          <a:solidFill>
                            <a:srgbClr val="000000"/>
                          </a:solidFill>
                          <a:latin typeface="Calibri"/>
                        </a:rPr>
                        <a:t>1.4</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1.2</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1.1</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0.99</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1.1</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1.2</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0.31</a:t>
                      </a:r>
                    </a:p>
                  </a:txBody>
                  <a:tcPr marL="0" marR="0" marT="0" marB="0" anchor="ctr">
                    <a:lnL>
                      <a:noFill/>
                    </a:lnL>
                    <a:lnR>
                      <a:noFill/>
                    </a:lnR>
                    <a:lnT>
                      <a:noFill/>
                    </a:lnT>
                    <a:lnB>
                      <a:noFill/>
                    </a:lnB>
                  </a:tcPr>
                </a:tc>
                <a:tc>
                  <a:txBody>
                    <a:bodyPr/>
                    <a:lstStyle/>
                    <a:p>
                      <a:pPr algn="r" fontAlgn="ctr"/>
                      <a:r>
                        <a:rPr lang="en-US" sz="900" b="0" i="0" u="none" strike="noStrike">
                          <a:solidFill>
                            <a:srgbClr val="000000"/>
                          </a:solidFill>
                          <a:latin typeface="Calibri"/>
                        </a:rPr>
                        <a:t>2</a:t>
                      </a:r>
                    </a:p>
                  </a:txBody>
                  <a:tcPr marL="0" marR="0" marT="0" marB="0" anchor="ctr">
                    <a:lnL>
                      <a:noFill/>
                    </a:lnL>
                    <a:lnR>
                      <a:noFill/>
                    </a:lnR>
                    <a:lnT>
                      <a:noFill/>
                    </a:lnT>
                    <a:lnB>
                      <a:noFill/>
                    </a:lnB>
                  </a:tcPr>
                </a:tc>
              </a:tr>
              <a:tr h="138289">
                <a:tc>
                  <a:txBody>
                    <a:bodyPr/>
                    <a:lstStyle/>
                    <a:p>
                      <a:pPr algn="r" fontAlgn="b"/>
                      <a:r>
                        <a:rPr lang="en-US" sz="900" b="0" i="0" u="none" strike="noStrike">
                          <a:solidFill>
                            <a:srgbClr val="000000"/>
                          </a:solidFill>
                          <a:latin typeface="Calibri"/>
                        </a:rPr>
                        <a:t>6-Sep</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1-Sep</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0.65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30-Aug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dirty="0">
                          <a:solidFill>
                            <a:srgbClr val="000000"/>
                          </a:solidFill>
                          <a:latin typeface="Calibri"/>
                        </a:rPr>
                        <a:t>25-Aug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dirty="0">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24-Aug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18-Aug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0.71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0.57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16-Aug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11-Aug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0.82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0.62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0.58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0.72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10-Aug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5-Aug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0.79</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0.89</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0.73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0.69</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0.85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2-Aug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0.68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25-Jul</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0.71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0.72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0.63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20-Jul</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14-Jul</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0.63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dirty="0">
                          <a:solidFill>
                            <a:srgbClr val="000000"/>
                          </a:solidFill>
                          <a:latin typeface="Calibri"/>
                        </a:rPr>
                        <a:t>13-Jul</a:t>
                      </a:r>
                    </a:p>
                  </a:txBody>
                  <a:tcPr marL="0" marR="0" marT="0" marB="0" anchor="b">
                    <a:lnL>
                      <a:noFill/>
                    </a:lnL>
                    <a:lnR>
                      <a:noFill/>
                    </a:lnR>
                    <a:lnT>
                      <a:noFill/>
                    </a:lnT>
                    <a:lnB>
                      <a:noFill/>
                    </a:lnB>
                    <a:solidFill>
                      <a:schemeClr val="accent2">
                        <a:lumMod val="60000"/>
                        <a:lumOff val="40000"/>
                      </a:schemeClr>
                    </a:solidFill>
                  </a:tcPr>
                </a:tc>
                <a:tc>
                  <a:txBody>
                    <a:bodyPr/>
                    <a:lstStyle/>
                    <a:p>
                      <a:pPr algn="r" fontAlgn="b"/>
                      <a:r>
                        <a:rPr lang="en-US" sz="900" b="0" i="0" u="none" strike="noStrike" dirty="0">
                          <a:solidFill>
                            <a:srgbClr val="000000"/>
                          </a:solidFill>
                          <a:latin typeface="Calibri"/>
                        </a:rPr>
                        <a:t>3.5</a:t>
                      </a:r>
                    </a:p>
                  </a:txBody>
                  <a:tcPr marL="0" marR="0" marT="0" marB="0" anchor="b">
                    <a:lnL>
                      <a:noFill/>
                    </a:lnL>
                    <a:lnR>
                      <a:noFill/>
                    </a:lnR>
                    <a:lnT>
                      <a:noFill/>
                    </a:lnT>
                    <a:lnB>
                      <a:noFill/>
                    </a:lnB>
                    <a:solidFill>
                      <a:schemeClr val="accent2">
                        <a:lumMod val="60000"/>
                        <a:lumOff val="40000"/>
                      </a:schemeClr>
                    </a:solidFill>
                  </a:tcPr>
                </a:tc>
                <a:tc>
                  <a:txBody>
                    <a:bodyPr/>
                    <a:lstStyle/>
                    <a:p>
                      <a:pPr algn="r" fontAlgn="b"/>
                      <a:r>
                        <a:rPr lang="en-US" sz="900" b="0" i="0" u="none" strike="noStrike" dirty="0">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7-Jul</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0.66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0.66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0.75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5-Jul</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0.79</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0.83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0.72</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0.79</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0.75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30-Jun</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28-Jun</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22-Jun</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17-Jun</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0.66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0.65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0.73</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0.74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0.63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r>
              <a:tr h="138289">
                <a:tc>
                  <a:txBody>
                    <a:bodyPr/>
                    <a:lstStyle/>
                    <a:p>
                      <a:pPr algn="r" fontAlgn="b"/>
                      <a:r>
                        <a:rPr lang="en-US" sz="900" b="0" i="0" u="none" strike="noStrike">
                          <a:solidFill>
                            <a:srgbClr val="000000"/>
                          </a:solidFill>
                          <a:latin typeface="Calibri"/>
                        </a:rPr>
                        <a:t>14-Jun</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0.31</a:t>
                      </a:r>
                    </a:p>
                  </a:txBody>
                  <a:tcPr marL="0" marR="0" marT="0" marB="0" anchor="b">
                    <a:lnL>
                      <a:noFill/>
                    </a:lnL>
                    <a:lnR>
                      <a:noFill/>
                    </a:lnR>
                    <a:lnT>
                      <a:noFill/>
                    </a:lnT>
                    <a:lnB>
                      <a:noFill/>
                    </a:lnB>
                  </a:tcPr>
                </a:tc>
                <a:tc>
                  <a:txBody>
                    <a:bodyPr/>
                    <a:lstStyle/>
                    <a:p>
                      <a:pPr algn="r" fontAlgn="b"/>
                      <a:r>
                        <a:rPr lang="en-US" sz="900" b="0" i="0" u="none" strike="noStrike" dirty="0">
                          <a:solidFill>
                            <a:srgbClr val="000000"/>
                          </a:solidFill>
                          <a:latin typeface="Calibri"/>
                        </a:rPr>
                        <a:t>2</a:t>
                      </a:r>
                    </a:p>
                  </a:txBody>
                  <a:tcPr marL="0" marR="0" marT="0" marB="0" anchor="b">
                    <a:lnL>
                      <a:noFill/>
                    </a:lnL>
                    <a:lnR>
                      <a:noFill/>
                    </a:lnR>
                    <a:lnT>
                      <a:noFill/>
                    </a:lnT>
                    <a:lnB>
                      <a:noFill/>
                    </a:lnB>
                  </a:tcPr>
                </a:tc>
              </a:tr>
            </a:tbl>
          </a:graphicData>
        </a:graphic>
      </p:graphicFrame>
      <p:graphicFrame>
        <p:nvGraphicFramePr>
          <p:cNvPr id="5" name="Chart 4"/>
          <p:cNvGraphicFramePr>
            <a:graphicFrameLocks noGrp="1"/>
          </p:cNvGraphicFramePr>
          <p:nvPr>
            <p:extLst>
              <p:ext uri="{D42A27DB-BD31-4B8C-83A1-F6EECF244321}">
                <p14:modId xmlns:p14="http://schemas.microsoft.com/office/powerpoint/2010/main" val="4279746251"/>
              </p:ext>
            </p:extLst>
          </p:nvPr>
        </p:nvGraphicFramePr>
        <p:xfrm>
          <a:off x="4419600" y="2514600"/>
          <a:ext cx="45720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81000" y="1929824"/>
            <a:ext cx="3886200" cy="584776"/>
          </a:xfrm>
          <a:prstGeom prst="rect">
            <a:avLst/>
          </a:prstGeom>
          <a:noFill/>
        </p:spPr>
        <p:txBody>
          <a:bodyPr wrap="square" rtlCol="0">
            <a:spAutoFit/>
          </a:bodyPr>
          <a:lstStyle/>
          <a:p>
            <a:r>
              <a:rPr lang="en-US" sz="1600" b="1" dirty="0"/>
              <a:t>Benzene Ambient Air Sample Results</a:t>
            </a:r>
          </a:p>
          <a:p>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05800" cy="1143000"/>
          </a:xfrm>
        </p:spPr>
        <p:txBody>
          <a:bodyPr>
            <a:normAutofit/>
          </a:bodyPr>
          <a:lstStyle/>
          <a:p>
            <a:r>
              <a:rPr lang="en-US" sz="3600" dirty="0"/>
              <a:t>Decision Maker/General Public</a:t>
            </a:r>
          </a:p>
        </p:txBody>
      </p:sp>
      <p:graphicFrame>
        <p:nvGraphicFramePr>
          <p:cNvPr id="6" name="Chart 5"/>
          <p:cNvGraphicFramePr/>
          <p:nvPr>
            <p:extLst>
              <p:ext uri="{D42A27DB-BD31-4B8C-83A1-F6EECF244321}">
                <p14:modId xmlns:p14="http://schemas.microsoft.com/office/powerpoint/2010/main" val="4242542190"/>
              </p:ext>
            </p:extLst>
          </p:nvPr>
        </p:nvGraphicFramePr>
        <p:xfrm>
          <a:off x="533400" y="1905000"/>
          <a:ext cx="7848600" cy="4760626"/>
        </p:xfrm>
        <a:graphic>
          <a:graphicData uri="http://schemas.openxmlformats.org/drawingml/2006/chart">
            <c:chart xmlns:c="http://schemas.openxmlformats.org/drawingml/2006/chart" xmlns:r="http://schemas.openxmlformats.org/officeDocument/2006/relationships" r:id="rId3"/>
          </a:graphicData>
        </a:graphic>
      </p:graphicFrame>
      <p:sp>
        <p:nvSpPr>
          <p:cNvPr id="2" name="Left Arrow 1"/>
          <p:cNvSpPr/>
          <p:nvPr/>
        </p:nvSpPr>
        <p:spPr>
          <a:xfrm>
            <a:off x="2971800" y="2286000"/>
            <a:ext cx="990600" cy="381000"/>
          </a:xfrm>
          <a:prstGeom prst="leftArrow">
            <a:avLst/>
          </a:prstGeom>
          <a:solidFill>
            <a:srgbClr val="FF0000"/>
          </a:solidFill>
          <a:ln w="12700">
            <a:solidFill>
              <a:srgbClr val="FF0000"/>
            </a:solidFill>
          </a:ln>
          <a:scene3d>
            <a:camera prst="orthographicFront">
              <a:rot lat="0" lon="0" rev="48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962400" y="2209800"/>
            <a:ext cx="3969844" cy="369332"/>
          </a:xfrm>
          <a:prstGeom prst="rect">
            <a:avLst/>
          </a:prstGeom>
          <a:noFill/>
        </p:spPr>
        <p:txBody>
          <a:bodyPr wrap="none" rtlCol="0">
            <a:spAutoFit/>
          </a:bodyPr>
          <a:lstStyle/>
          <a:p>
            <a:r>
              <a:rPr lang="en-US" dirty="0" smtClean="0">
                <a:solidFill>
                  <a:srgbClr val="FF0000"/>
                </a:solidFill>
              </a:rPr>
              <a:t>Higher than industrial screening level </a:t>
            </a:r>
            <a:endParaRPr lang="en-US" dirty="0">
              <a:solidFill>
                <a:srgbClr val="FF0000"/>
              </a:solidFill>
            </a:endParaRPr>
          </a:p>
        </p:txBody>
      </p:sp>
      <p:sp>
        <p:nvSpPr>
          <p:cNvPr id="7" name="Oval 6"/>
          <p:cNvSpPr/>
          <p:nvPr/>
        </p:nvSpPr>
        <p:spPr>
          <a:xfrm>
            <a:off x="2514600" y="2438400"/>
            <a:ext cx="304800" cy="304800"/>
          </a:xfrm>
          <a:prstGeom prst="ellipse">
            <a:avLst/>
          </a:prstGeom>
          <a:noFill/>
          <a:ln w="25400">
            <a:solidFill>
              <a:srgbClr val="FF0000"/>
            </a:solid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286000" y="1600200"/>
            <a:ext cx="3635092" cy="369332"/>
          </a:xfrm>
          <a:prstGeom prst="rect">
            <a:avLst/>
          </a:prstGeom>
        </p:spPr>
        <p:txBody>
          <a:bodyPr wrap="none">
            <a:spAutoFit/>
          </a:bodyPr>
          <a:lstStyle/>
          <a:p>
            <a:r>
              <a:rPr lang="en-US" b="1" dirty="0" smtClean="0"/>
              <a:t>Air Quality Results for Benzene</a:t>
            </a:r>
            <a:endParaRPr lang="en-US"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0D56A54-F349-4453-9D2C-35AB87AD847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Ion</Template>
  <TotalTime>333</TotalTime>
  <Words>2318</Words>
  <Application>Microsoft Office PowerPoint</Application>
  <PresentationFormat>On-screen Show (4:3)</PresentationFormat>
  <Paragraphs>1893</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Ion</vt:lpstr>
      <vt:lpstr>1_Ion</vt:lpstr>
      <vt:lpstr>Data Collection, Reporting, and Communication</vt:lpstr>
      <vt:lpstr>Scientists collect data on…</vt:lpstr>
      <vt:lpstr>Scientists collect data on…</vt:lpstr>
      <vt:lpstr>Data collection instruments</vt:lpstr>
      <vt:lpstr>Scientists look for…</vt:lpstr>
      <vt:lpstr>Data Reporting and Communication</vt:lpstr>
      <vt:lpstr>Project Scientist</vt:lpstr>
      <vt:lpstr>Project Manager </vt:lpstr>
      <vt:lpstr>Decision Maker/General Public</vt:lpstr>
      <vt:lpstr>Decision Maker/General Public</vt:lpstr>
    </vt:vector>
  </TitlesOfParts>
  <Company>State of Indiana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jmoody</dc:creator>
  <cp:lastModifiedBy>Administrator</cp:lastModifiedBy>
  <cp:revision>38</cp:revision>
  <cp:lastPrinted>2014-01-07T17:29:10Z</cp:lastPrinted>
  <dcterms:created xsi:type="dcterms:W3CDTF">2012-03-23T21:05:53Z</dcterms:created>
  <dcterms:modified xsi:type="dcterms:W3CDTF">2016-06-10T16:27:15Z</dcterms:modified>
</cp:coreProperties>
</file>