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2"/>
  </p:sldMasterIdLst>
  <p:notesMasterIdLst>
    <p:notesMasterId r:id="rId22"/>
  </p:notesMasterIdLst>
  <p:sldIdLst>
    <p:sldId id="267" r:id="rId3"/>
    <p:sldId id="299" r:id="rId4"/>
    <p:sldId id="290" r:id="rId5"/>
    <p:sldId id="292" r:id="rId6"/>
    <p:sldId id="306" r:id="rId7"/>
    <p:sldId id="307" r:id="rId8"/>
    <p:sldId id="305" r:id="rId9"/>
    <p:sldId id="311" r:id="rId10"/>
    <p:sldId id="302" r:id="rId11"/>
    <p:sldId id="312" r:id="rId12"/>
    <p:sldId id="308" r:id="rId13"/>
    <p:sldId id="313" r:id="rId14"/>
    <p:sldId id="296" r:id="rId15"/>
    <p:sldId id="314" r:id="rId16"/>
    <p:sldId id="327" r:id="rId17"/>
    <p:sldId id="309" r:id="rId18"/>
    <p:sldId id="322" r:id="rId19"/>
    <p:sldId id="323" r:id="rId20"/>
    <p:sldId id="326" r:id="rId2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507">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339966"/>
    <a:srgbClr val="FFFF99"/>
    <a:srgbClr val="FF063A"/>
    <a:srgbClr val="FFFF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06" autoAdjust="0"/>
    <p:restoredTop sz="70260" autoAdjust="0"/>
  </p:normalViewPr>
  <p:slideViewPr>
    <p:cSldViewPr>
      <p:cViewPr>
        <p:scale>
          <a:sx n="68" d="100"/>
          <a:sy n="68" d="100"/>
        </p:scale>
        <p:origin x="-1406" y="-58"/>
      </p:cViewPr>
      <p:guideLst>
        <p:guide orient="horz" pos="2507"/>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6" d="100"/>
          <a:sy n="56" d="100"/>
        </p:scale>
        <p:origin x="-1236"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smtClean="0"/>
            </a:lvl1pPr>
          </a:lstStyle>
          <a:p>
            <a:pPr>
              <a:defRPr/>
            </a:pPr>
            <a:endParaRPr lang="en-US"/>
          </a:p>
        </p:txBody>
      </p:sp>
      <p:sp>
        <p:nvSpPr>
          <p:cNvPr id="20483"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smtClean="0"/>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smtClean="0"/>
            </a:lvl1pPr>
          </a:lstStyle>
          <a:p>
            <a:pPr>
              <a:defRPr/>
            </a:pPr>
            <a:endParaRPr lang="en-US"/>
          </a:p>
        </p:txBody>
      </p:sp>
      <p:sp>
        <p:nvSpPr>
          <p:cNvPr id="20487"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smtClean="0"/>
            </a:lvl1pPr>
          </a:lstStyle>
          <a:p>
            <a:pPr>
              <a:defRPr/>
            </a:pPr>
            <a:fld id="{4CC5A36D-2BCD-4014-9638-1E316FFD99AA}" type="slidenum">
              <a:rPr lang="en-US"/>
              <a:pPr>
                <a:defRPr/>
              </a:pPr>
              <a:t>‹#›</a:t>
            </a:fld>
            <a:endParaRPr lang="en-US"/>
          </a:p>
        </p:txBody>
      </p:sp>
    </p:spTree>
    <p:extLst>
      <p:ext uri="{BB962C8B-B14F-4D97-AF65-F5344CB8AC3E}">
        <p14:creationId xmlns:p14="http://schemas.microsoft.com/office/powerpoint/2010/main" val="39429568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5EB5519A-B901-4707-B2A7-55CB69FCCDE3}" type="slidenum">
              <a:rPr lang="en-US"/>
              <a:pPr/>
              <a:t>1</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r>
              <a:rPr lang="en-US" sz="1400" b="1" dirty="0" smtClean="0"/>
              <a:t>Note to teachers:</a:t>
            </a:r>
            <a:r>
              <a:rPr lang="en-US" sz="1400" b="1" baseline="0" dirty="0" smtClean="0"/>
              <a:t> Use resources on the organisms that are specific to your Area of Concern and insert them into this PowerPoint. Other organisms than the ones in this document may be better representative of your Area of Concern.</a:t>
            </a:r>
            <a:endParaRPr lang="en-US" sz="1400" b="1" dirty="0" smtClean="0"/>
          </a:p>
        </p:txBody>
      </p:sp>
    </p:spTree>
    <p:extLst>
      <p:ext uri="{BB962C8B-B14F-4D97-AF65-F5344CB8AC3E}">
        <p14:creationId xmlns:p14="http://schemas.microsoft.com/office/powerpoint/2010/main" val="3328273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some different pictures that represent benthos (only the zooplankton,</a:t>
            </a:r>
            <a:r>
              <a:rPr lang="en-US" baseline="0" dirty="0" smtClean="0"/>
              <a:t> or critters, are represented here)</a:t>
            </a:r>
            <a:r>
              <a:rPr lang="en-US" dirty="0" smtClean="0"/>
              <a:t>. </a:t>
            </a:r>
            <a:r>
              <a:rPr lang="en-US" baseline="0" dirty="0" smtClean="0"/>
              <a:t>Take a good look at these pictures. </a:t>
            </a:r>
            <a:r>
              <a:rPr lang="en-US" dirty="0" smtClean="0"/>
              <a:t>Do</a:t>
            </a:r>
            <a:r>
              <a:rPr lang="en-US" baseline="0" dirty="0" smtClean="0"/>
              <a:t> benthic organisms remind you of anything? </a:t>
            </a:r>
            <a:endParaRPr lang="en-US" dirty="0"/>
          </a:p>
        </p:txBody>
      </p:sp>
      <p:sp>
        <p:nvSpPr>
          <p:cNvPr id="4" name="Slide Number Placeholder 3"/>
          <p:cNvSpPr>
            <a:spLocks noGrp="1"/>
          </p:cNvSpPr>
          <p:nvPr>
            <p:ph type="sldNum" sz="quarter" idx="10"/>
          </p:nvPr>
        </p:nvSpPr>
        <p:spPr/>
        <p:txBody>
          <a:bodyPr/>
          <a:lstStyle/>
          <a:p>
            <a:pPr>
              <a:defRPr/>
            </a:pPr>
            <a:fld id="{4CC5A36D-2BCD-4014-9638-1E316FFD99AA}" type="slidenum">
              <a:rPr lang="en-US" smtClean="0"/>
              <a:pPr>
                <a:defRPr/>
              </a:pPr>
              <a:t>10</a:t>
            </a:fld>
            <a:endParaRPr lang="en-US"/>
          </a:p>
        </p:txBody>
      </p:sp>
    </p:spTree>
    <p:extLst>
      <p:ext uri="{BB962C8B-B14F-4D97-AF65-F5344CB8AC3E}">
        <p14:creationId xmlns:p14="http://schemas.microsoft.com/office/powerpoint/2010/main" val="4006837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two pictures of sediment. One</a:t>
            </a:r>
            <a:r>
              <a:rPr lang="en-US" baseline="0" dirty="0" smtClean="0"/>
              <a:t> is polluted and one is not. </a:t>
            </a:r>
            <a:r>
              <a:rPr lang="en-US" dirty="0" smtClean="0"/>
              <a:t>This</a:t>
            </a:r>
            <a:r>
              <a:rPr lang="en-US" baseline="0" dirty="0" smtClean="0"/>
              <a:t> picture of polluted sediment is from a marsh in the Great Lakes. Pollution can remain in the environment for decades after it got there. How did most of the pollution get into our Area of Concern?</a:t>
            </a:r>
          </a:p>
          <a:p>
            <a:endParaRPr lang="en-US" baseline="0" dirty="0" smtClean="0"/>
          </a:p>
          <a:p>
            <a:r>
              <a:rPr lang="en-US" baseline="0" dirty="0" smtClean="0"/>
              <a:t>*The likely answer is: From many decades ago, maybe even centuries, before environmental laws made it illegal for people to pollute. So even though this pollution is really old, it still remains in the Area of Concern.</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i="1" baseline="0" dirty="0" smtClean="0"/>
              <a:t>Ask them - </a:t>
            </a:r>
            <a:r>
              <a:rPr lang="en-US" i="0" baseline="0" dirty="0" smtClean="0"/>
              <a:t>And what happens to the benthic community if it lives in polluted sediment?</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If sediment is polluted, then the benthic community become polluted.</a:t>
            </a:r>
          </a:p>
        </p:txBody>
      </p:sp>
      <p:sp>
        <p:nvSpPr>
          <p:cNvPr id="4" name="Slide Number Placeholder 3"/>
          <p:cNvSpPr>
            <a:spLocks noGrp="1"/>
          </p:cNvSpPr>
          <p:nvPr>
            <p:ph type="sldNum" sz="quarter" idx="10"/>
          </p:nvPr>
        </p:nvSpPr>
        <p:spPr/>
        <p:txBody>
          <a:bodyPr/>
          <a:lstStyle/>
          <a:p>
            <a:pPr>
              <a:defRPr/>
            </a:pPr>
            <a:fld id="{4CC5A36D-2BCD-4014-9638-1E316FFD99AA}" type="slidenum">
              <a:rPr lang="en-US" smtClean="0"/>
              <a:pPr>
                <a:defRPr/>
              </a:pPr>
              <a:t>11</a:t>
            </a:fld>
            <a:endParaRPr lang="en-US"/>
          </a:p>
        </p:txBody>
      </p:sp>
    </p:spTree>
    <p:extLst>
      <p:ext uri="{BB962C8B-B14F-4D97-AF65-F5344CB8AC3E}">
        <p14:creationId xmlns:p14="http://schemas.microsoft.com/office/powerpoint/2010/main" val="4243929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baseline="0" dirty="0" smtClean="0"/>
              <a:t>Ask them </a:t>
            </a:r>
            <a:r>
              <a:rPr lang="en-US" baseline="0" dirty="0" smtClean="0"/>
              <a:t>– What is happening in this food chain? Who eats whom?</a:t>
            </a:r>
          </a:p>
          <a:p>
            <a:endParaRPr lang="en-US" baseline="0" dirty="0" smtClean="0"/>
          </a:p>
          <a:p>
            <a:r>
              <a:rPr lang="en-US" baseline="0" dirty="0" smtClean="0"/>
              <a:t>As we said, some fish eat </a:t>
            </a:r>
            <a:r>
              <a:rPr lang="en-US" baseline="0" dirty="0" err="1" smtClean="0"/>
              <a:t>bethnic</a:t>
            </a:r>
            <a:r>
              <a:rPr lang="en-US" baseline="0" dirty="0" smtClean="0"/>
              <a:t> organisms.</a:t>
            </a:r>
            <a:r>
              <a:rPr lang="en-US" dirty="0" smtClean="0"/>
              <a:t> If the benthic community is in polluted sediment,</a:t>
            </a:r>
            <a:r>
              <a:rPr lang="en-US" baseline="0" dirty="0" smtClean="0"/>
              <a:t> the benthos become polluted. This means the fish are eating a polluted benthic community!</a:t>
            </a:r>
            <a:endParaRPr lang="en-US" dirty="0" smtClean="0"/>
          </a:p>
          <a:p>
            <a:endParaRPr lang="en-US" baseline="0" dirty="0" smtClean="0"/>
          </a:p>
          <a:p>
            <a:r>
              <a:rPr lang="en-US" baseline="0" dirty="0" smtClean="0"/>
              <a:t>Pollution passes through the food chain, and harms all the members of the food chain.</a:t>
            </a:r>
            <a:endParaRPr lang="en-US" dirty="0"/>
          </a:p>
        </p:txBody>
      </p:sp>
      <p:sp>
        <p:nvSpPr>
          <p:cNvPr id="4" name="Slide Number Placeholder 3"/>
          <p:cNvSpPr>
            <a:spLocks noGrp="1"/>
          </p:cNvSpPr>
          <p:nvPr>
            <p:ph type="sldNum" sz="quarter" idx="10"/>
          </p:nvPr>
        </p:nvSpPr>
        <p:spPr/>
        <p:txBody>
          <a:bodyPr/>
          <a:lstStyle/>
          <a:p>
            <a:pPr>
              <a:defRPr/>
            </a:pPr>
            <a:fld id="{4CC5A36D-2BCD-4014-9638-1E316FFD99AA}" type="slidenum">
              <a:rPr lang="en-US" smtClean="0"/>
              <a:pPr>
                <a:defRPr/>
              </a:pPr>
              <a:t>12</a:t>
            </a:fld>
            <a:endParaRPr lang="en-US"/>
          </a:p>
        </p:txBody>
      </p:sp>
    </p:spTree>
    <p:extLst>
      <p:ext uri="{BB962C8B-B14F-4D97-AF65-F5344CB8AC3E}">
        <p14:creationId xmlns:p14="http://schemas.microsoft.com/office/powerpoint/2010/main" val="3215647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We said the pollution passes up the food chain. The pollution increases as it moves up the food chain. This happens because of something called bioaccumulation. Benthic organisms that live in contaminated sediment ingest pollution from their surroundings. </a:t>
            </a:r>
            <a:r>
              <a:rPr lang="en-US" sz="1200" dirty="0" smtClean="0"/>
              <a:t>If a fish eats</a:t>
            </a:r>
            <a:r>
              <a:rPr lang="en-US" sz="1200" baseline="0" dirty="0" smtClean="0"/>
              <a:t> polluted benthos, the </a:t>
            </a:r>
            <a:r>
              <a:rPr lang="en-US" sz="1200" dirty="0" smtClean="0"/>
              <a:t>pollution from the benthos goes into the fish’s body and is stored in its tissue. If the fish eats</a:t>
            </a:r>
            <a:r>
              <a:rPr lang="en-US" sz="1200" baseline="0" dirty="0" smtClean="0"/>
              <a:t> more polluted benthos, t</a:t>
            </a:r>
            <a:r>
              <a:rPr lang="en-US" sz="1200" dirty="0" smtClean="0"/>
              <a:t>he pollution inside the fish increases or accumulates. This is bioaccumulation. Now the fish is polluted, and the</a:t>
            </a:r>
            <a:r>
              <a:rPr lang="en-US" sz="1200" baseline="0" dirty="0" smtClean="0"/>
              <a:t> great blue heron eats polluted fish. The pollution in the fish tissue now is stored in the heron’s tissue. The pollution stays inside the heron. Now the blue heron is polluted. Same thing happens to the peregrine falcon.</a:t>
            </a:r>
            <a:endParaRPr lang="en-US" sz="1200" dirty="0" smtClean="0"/>
          </a:p>
          <a:p>
            <a:endParaRPr lang="en-US" baseline="0" dirty="0" smtClean="0"/>
          </a:p>
          <a:p>
            <a:r>
              <a:rPr lang="en-US" baseline="0" dirty="0" smtClean="0"/>
              <a:t>Now we’ll show you a demonstration about bioaccumulation. </a:t>
            </a:r>
          </a:p>
        </p:txBody>
      </p:sp>
      <p:sp>
        <p:nvSpPr>
          <p:cNvPr id="4" name="Slide Number Placeholder 3"/>
          <p:cNvSpPr>
            <a:spLocks noGrp="1"/>
          </p:cNvSpPr>
          <p:nvPr>
            <p:ph type="sldNum" sz="quarter" idx="10"/>
          </p:nvPr>
        </p:nvSpPr>
        <p:spPr/>
        <p:txBody>
          <a:bodyPr/>
          <a:lstStyle/>
          <a:p>
            <a:pPr>
              <a:defRPr/>
            </a:pPr>
            <a:fld id="{4CC5A36D-2BCD-4014-9638-1E316FFD99AA}" type="slidenum">
              <a:rPr lang="en-US" smtClean="0"/>
              <a:pPr>
                <a:defRPr/>
              </a:pPr>
              <a:t>13</a:t>
            </a:fld>
            <a:endParaRPr lang="en-US"/>
          </a:p>
        </p:txBody>
      </p:sp>
    </p:spTree>
    <p:extLst>
      <p:ext uri="{BB962C8B-B14F-4D97-AF65-F5344CB8AC3E}">
        <p14:creationId xmlns:p14="http://schemas.microsoft.com/office/powerpoint/2010/main" val="2450162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if we look at the food chain again, we</a:t>
            </a:r>
            <a:r>
              <a:rPr lang="en-US" baseline="0" dirty="0" smtClean="0"/>
              <a:t> see that the concentration of pollution actually increases as we move up the food chain.</a:t>
            </a:r>
            <a:endParaRPr lang="en-US" dirty="0"/>
          </a:p>
        </p:txBody>
      </p:sp>
      <p:sp>
        <p:nvSpPr>
          <p:cNvPr id="4" name="Slide Number Placeholder 3"/>
          <p:cNvSpPr>
            <a:spLocks noGrp="1"/>
          </p:cNvSpPr>
          <p:nvPr>
            <p:ph type="sldNum" sz="quarter" idx="10"/>
          </p:nvPr>
        </p:nvSpPr>
        <p:spPr/>
        <p:txBody>
          <a:bodyPr/>
          <a:lstStyle/>
          <a:p>
            <a:pPr>
              <a:defRPr/>
            </a:pPr>
            <a:fld id="{4CC5A36D-2BCD-4014-9638-1E316FFD99AA}" type="slidenum">
              <a:rPr lang="en-US" smtClean="0"/>
              <a:pPr>
                <a:defRPr/>
              </a:pPr>
              <a:t>14</a:t>
            </a:fld>
            <a:endParaRPr lang="en-US"/>
          </a:p>
        </p:txBody>
      </p:sp>
    </p:spTree>
    <p:extLst>
      <p:ext uri="{BB962C8B-B14F-4D97-AF65-F5344CB8AC3E}">
        <p14:creationId xmlns:p14="http://schemas.microsoft.com/office/powerpoint/2010/main" val="179100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Teacher’s note:</a:t>
            </a:r>
            <a:r>
              <a:rPr lang="en-US" baseline="0" dirty="0" smtClean="0"/>
              <a:t> use the resources on this slide to find information for the slide on the next page specific to your Area of Concern. You may delete this slide for the presentation.</a:t>
            </a:r>
            <a:endParaRPr lang="en-US" dirty="0"/>
          </a:p>
        </p:txBody>
      </p:sp>
      <p:sp>
        <p:nvSpPr>
          <p:cNvPr id="4" name="Slide Number Placeholder 3"/>
          <p:cNvSpPr>
            <a:spLocks noGrp="1"/>
          </p:cNvSpPr>
          <p:nvPr>
            <p:ph type="sldNum" sz="quarter" idx="10"/>
          </p:nvPr>
        </p:nvSpPr>
        <p:spPr/>
        <p:txBody>
          <a:bodyPr/>
          <a:lstStyle/>
          <a:p>
            <a:pPr>
              <a:defRPr/>
            </a:pPr>
            <a:fld id="{4CC5A36D-2BCD-4014-9638-1E316FFD99AA}" type="slidenum">
              <a:rPr lang="en-US" smtClean="0"/>
              <a:pPr>
                <a:defRPr/>
              </a:pPr>
              <a:t>15</a:t>
            </a:fld>
            <a:endParaRPr lang="en-US"/>
          </a:p>
        </p:txBody>
      </p:sp>
    </p:spTree>
    <p:extLst>
      <p:ext uri="{BB962C8B-B14F-4D97-AF65-F5344CB8AC3E}">
        <p14:creationId xmlns:p14="http://schemas.microsoft.com/office/powerpoint/2010/main" val="283571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r>
              <a:rPr lang="en-US" dirty="0" smtClean="0"/>
              <a:t>It’s important to clean up the</a:t>
            </a:r>
            <a:r>
              <a:rPr lang="en-US" baseline="0" dirty="0" smtClean="0"/>
              <a:t> polluted sediment out of ______________. </a:t>
            </a:r>
            <a:r>
              <a:rPr lang="en-US" dirty="0" smtClean="0"/>
              <a:t>When the waterway is all cleaned up, the project will have removed 4 [get number from www.greatlakesmud.org</a:t>
            </a:r>
            <a:r>
              <a:rPr lang="en-US" baseline="0" dirty="0" smtClean="0"/>
              <a:t>] </a:t>
            </a:r>
            <a:r>
              <a:rPr lang="en-US" dirty="0" smtClean="0"/>
              <a:t>cubic yards of sediment, </a:t>
            </a:r>
            <a:r>
              <a:rPr lang="en-US" sz="2000" dirty="0" smtClean="0"/>
              <a:t>♦ </a:t>
            </a:r>
            <a:r>
              <a:rPr lang="en-US" dirty="0" smtClean="0"/>
              <a:t>Have students</a:t>
            </a:r>
            <a:r>
              <a:rPr lang="en-US" baseline="0" dirty="0" smtClean="0"/>
              <a:t> divide the number by 15. This is the number of dump trucks needed to remove the sediment.</a:t>
            </a:r>
            <a:endParaRPr lang="en-US" dirty="0" smtClean="0"/>
          </a:p>
          <a:p>
            <a:endParaRPr lang="en-US" dirty="0" smtClean="0"/>
          </a:p>
          <a:p>
            <a:r>
              <a:rPr lang="en-US" dirty="0" smtClean="0"/>
              <a:t>Anyone want to guess how much the total cost is? (AUDIENCE) </a:t>
            </a:r>
          </a:p>
          <a:p>
            <a:r>
              <a:rPr lang="en-US" sz="2000" dirty="0" smtClean="0"/>
              <a:t>♦ </a:t>
            </a:r>
            <a:r>
              <a:rPr lang="en-US" dirty="0" smtClean="0"/>
              <a:t>About $____________! So you can clean up the _____________, </a:t>
            </a:r>
            <a:r>
              <a:rPr lang="en-US" sz="2000" dirty="0" smtClean="0"/>
              <a:t>♦ </a:t>
            </a:r>
            <a:r>
              <a:rPr lang="en-US" dirty="0" smtClean="0"/>
              <a:t>or buy</a:t>
            </a:r>
            <a:r>
              <a:rPr lang="en-US" baseline="0" dirty="0" smtClean="0"/>
              <a:t> _____ Lamborghinis, meet with Apple CEO, Tim Cook __________ times, or buy ____ bottles of this very expensive champagne!</a:t>
            </a:r>
            <a:endParaRPr lang="en-US" dirty="0" smtClean="0"/>
          </a:p>
        </p:txBody>
      </p:sp>
      <p:sp>
        <p:nvSpPr>
          <p:cNvPr id="52228" name="Slide Number Placeholder 3"/>
          <p:cNvSpPr>
            <a:spLocks noGrp="1"/>
          </p:cNvSpPr>
          <p:nvPr>
            <p:ph type="sldNum" sz="quarter" idx="5"/>
          </p:nvPr>
        </p:nvSpPr>
        <p:spPr>
          <a:noFill/>
        </p:spPr>
        <p:txBody>
          <a:bodyPr/>
          <a:lstStyle/>
          <a:p>
            <a:fld id="{1AB9E279-0FC2-4B3B-BB9C-9E15EA7D77FC}" type="slidenum">
              <a:rPr lang="en-US" smtClean="0"/>
              <a:pPr/>
              <a:t>16</a:t>
            </a:fld>
            <a:endParaRPr lang="en-US" smtClean="0"/>
          </a:p>
        </p:txBody>
      </p:sp>
    </p:spTree>
    <p:extLst>
      <p:ext uri="{BB962C8B-B14F-4D97-AF65-F5344CB8AC3E}">
        <p14:creationId xmlns:p14="http://schemas.microsoft.com/office/powerpoint/2010/main" val="805149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the</a:t>
            </a:r>
            <a:r>
              <a:rPr lang="en-US" baseline="0" dirty="0" smtClean="0"/>
              <a:t> slide to prepare the students for the last activity of the day</a:t>
            </a:r>
            <a:endParaRPr lang="en-US" dirty="0"/>
          </a:p>
        </p:txBody>
      </p:sp>
      <p:sp>
        <p:nvSpPr>
          <p:cNvPr id="4" name="Slide Number Placeholder 3"/>
          <p:cNvSpPr>
            <a:spLocks noGrp="1"/>
          </p:cNvSpPr>
          <p:nvPr>
            <p:ph type="sldNum" sz="quarter" idx="10"/>
          </p:nvPr>
        </p:nvSpPr>
        <p:spPr/>
        <p:txBody>
          <a:bodyPr/>
          <a:lstStyle/>
          <a:p>
            <a:pPr>
              <a:defRPr/>
            </a:pPr>
            <a:fld id="{4CC5A36D-2BCD-4014-9638-1E316FFD99AA}" type="slidenum">
              <a:rPr lang="en-US" smtClean="0"/>
              <a:pPr>
                <a:defRPr/>
              </a:pPr>
              <a:t>17</a:t>
            </a:fld>
            <a:endParaRPr lang="en-US"/>
          </a:p>
        </p:txBody>
      </p:sp>
    </p:spTree>
    <p:extLst>
      <p:ext uri="{BB962C8B-B14F-4D97-AF65-F5344CB8AC3E}">
        <p14:creationId xmlns:p14="http://schemas.microsoft.com/office/powerpoint/2010/main" val="487809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the</a:t>
            </a:r>
            <a:r>
              <a:rPr lang="en-US" baseline="0" dirty="0" smtClean="0"/>
              <a:t> slide to prepare the students for the last activity of the day</a:t>
            </a:r>
            <a:endParaRPr lang="en-US" dirty="0"/>
          </a:p>
        </p:txBody>
      </p:sp>
      <p:sp>
        <p:nvSpPr>
          <p:cNvPr id="4" name="Slide Number Placeholder 3"/>
          <p:cNvSpPr>
            <a:spLocks noGrp="1"/>
          </p:cNvSpPr>
          <p:nvPr>
            <p:ph type="sldNum" sz="quarter" idx="10"/>
          </p:nvPr>
        </p:nvSpPr>
        <p:spPr/>
        <p:txBody>
          <a:bodyPr/>
          <a:lstStyle/>
          <a:p>
            <a:pPr>
              <a:defRPr/>
            </a:pPr>
            <a:fld id="{4CC5A36D-2BCD-4014-9638-1E316FFD99AA}" type="slidenum">
              <a:rPr lang="en-US" smtClean="0"/>
              <a:pPr>
                <a:defRPr/>
              </a:pPr>
              <a:t>18</a:t>
            </a:fld>
            <a:endParaRPr lang="en-US"/>
          </a:p>
        </p:txBody>
      </p:sp>
    </p:spTree>
    <p:extLst>
      <p:ext uri="{BB962C8B-B14F-4D97-AF65-F5344CB8AC3E}">
        <p14:creationId xmlns:p14="http://schemas.microsoft.com/office/powerpoint/2010/main" val="9875269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the instructions to the students and lead them through the pollution activity.</a:t>
            </a:r>
            <a:endParaRPr lang="en-US" dirty="0"/>
          </a:p>
        </p:txBody>
      </p:sp>
      <p:sp>
        <p:nvSpPr>
          <p:cNvPr id="4" name="Slide Number Placeholder 3"/>
          <p:cNvSpPr>
            <a:spLocks noGrp="1"/>
          </p:cNvSpPr>
          <p:nvPr>
            <p:ph type="sldNum" sz="quarter" idx="10"/>
          </p:nvPr>
        </p:nvSpPr>
        <p:spPr/>
        <p:txBody>
          <a:bodyPr/>
          <a:lstStyle/>
          <a:p>
            <a:pPr>
              <a:defRPr/>
            </a:pPr>
            <a:fld id="{4CC5A36D-2BCD-4014-9638-1E316FFD99AA}" type="slidenum">
              <a:rPr lang="en-US" smtClean="0"/>
              <a:pPr>
                <a:defRPr/>
              </a:pPr>
              <a:t>19</a:t>
            </a:fld>
            <a:endParaRPr lang="en-US"/>
          </a:p>
        </p:txBody>
      </p:sp>
    </p:spTree>
    <p:extLst>
      <p:ext uri="{BB962C8B-B14F-4D97-AF65-F5344CB8AC3E}">
        <p14:creationId xmlns:p14="http://schemas.microsoft.com/office/powerpoint/2010/main" val="477851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Ask them</a:t>
            </a:r>
            <a:r>
              <a:rPr lang="en-US" i="1" baseline="0" dirty="0" smtClean="0"/>
              <a:t> if they remember any of the terms (they likely won’t know benthos or bioaccumulation).</a:t>
            </a:r>
          </a:p>
          <a:p>
            <a:endParaRPr lang="en-US" i="1" baseline="0" dirty="0" smtClean="0"/>
          </a:p>
          <a:p>
            <a:r>
              <a:rPr lang="en-US" i="1" baseline="0" dirty="0" smtClean="0"/>
              <a:t>Ask what the difference is between an ecosystem and a habitat. </a:t>
            </a:r>
          </a:p>
          <a:p>
            <a:endParaRPr lang="en-US" i="1" baseline="0" dirty="0" smtClean="0"/>
          </a:p>
          <a:p>
            <a:r>
              <a:rPr lang="en-US" i="1" baseline="0" dirty="0" smtClean="0"/>
              <a:t>Tie in the food chain with the picture.</a:t>
            </a:r>
            <a:endParaRPr lang="en-US" i="1" dirty="0"/>
          </a:p>
        </p:txBody>
      </p:sp>
      <p:sp>
        <p:nvSpPr>
          <p:cNvPr id="4" name="Slide Number Placeholder 3"/>
          <p:cNvSpPr>
            <a:spLocks noGrp="1"/>
          </p:cNvSpPr>
          <p:nvPr>
            <p:ph type="sldNum" sz="quarter" idx="10"/>
          </p:nvPr>
        </p:nvSpPr>
        <p:spPr/>
        <p:txBody>
          <a:bodyPr/>
          <a:lstStyle/>
          <a:p>
            <a:pPr>
              <a:defRPr/>
            </a:pPr>
            <a:fld id="{4CC5A36D-2BCD-4014-9638-1E316FFD99AA}" type="slidenum">
              <a:rPr lang="en-US" smtClean="0"/>
              <a:pPr>
                <a:defRPr/>
              </a:pPr>
              <a:t>2</a:t>
            </a:fld>
            <a:endParaRPr lang="en-US"/>
          </a:p>
        </p:txBody>
      </p:sp>
    </p:spTree>
    <p:extLst>
      <p:ext uri="{BB962C8B-B14F-4D97-AF65-F5344CB8AC3E}">
        <p14:creationId xmlns:p14="http://schemas.microsoft.com/office/powerpoint/2010/main" val="1436036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105E3D7F-A329-4B9A-85BD-90D381F87BD5}" type="slidenum">
              <a:rPr lang="en-US"/>
              <a:pPr/>
              <a:t>3</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i="1" dirty="0" smtClean="0"/>
              <a:t>Repeat their definition of pollution. Ask the questions on the slide.</a:t>
            </a:r>
          </a:p>
        </p:txBody>
      </p:sp>
    </p:spTree>
    <p:extLst>
      <p:ext uri="{BB962C8B-B14F-4D97-AF65-F5344CB8AC3E}">
        <p14:creationId xmlns:p14="http://schemas.microsoft.com/office/powerpoint/2010/main" val="4075961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Pollution comes from lots of different places. </a:t>
            </a:r>
            <a:r>
              <a:rPr lang="en-US" i="1" dirty="0" smtClean="0"/>
              <a:t>Ask</a:t>
            </a:r>
            <a:r>
              <a:rPr lang="en-US" i="1" baseline="0" dirty="0" smtClean="0"/>
              <a:t> them</a:t>
            </a:r>
            <a:r>
              <a:rPr lang="en-US" baseline="0" dirty="0" smtClean="0"/>
              <a:t>: </a:t>
            </a:r>
            <a:r>
              <a:rPr lang="en-US" dirty="0" smtClean="0"/>
              <a:t>Where</a:t>
            </a:r>
            <a:r>
              <a:rPr lang="en-US" baseline="0" dirty="0" smtClean="0"/>
              <a:t> does it come from?</a:t>
            </a:r>
          </a:p>
          <a:p>
            <a:endParaRPr lang="en-US" baseline="0" dirty="0" smtClean="0"/>
          </a:p>
          <a:p>
            <a:r>
              <a:rPr lang="en-US" u="sng" baseline="0" dirty="0" smtClean="0"/>
              <a:t>Examples</a:t>
            </a:r>
          </a:p>
          <a:p>
            <a:r>
              <a:rPr lang="en-US" dirty="0" smtClean="0"/>
              <a:t>Smoke, car exhaust – pollutes</a:t>
            </a:r>
            <a:r>
              <a:rPr lang="en-US" baseline="0" dirty="0" smtClean="0"/>
              <a:t> the air</a:t>
            </a:r>
            <a:endParaRPr lang="en-US" dirty="0" smtClean="0"/>
          </a:p>
          <a:p>
            <a:r>
              <a:rPr lang="en-US" baseline="0" dirty="0" smtClean="0"/>
              <a:t>Fertilizers that farmers spray on their crops, sewers, oil on the ground at a gas station – when it rains, these flow across the land and into the water - pollutes the water</a:t>
            </a:r>
          </a:p>
          <a:p>
            <a:r>
              <a:rPr lang="en-US" baseline="0" dirty="0" smtClean="0"/>
              <a:t>Garbage, litter– pollutes the land</a:t>
            </a:r>
          </a:p>
          <a:p>
            <a:endParaRPr lang="en-US" dirty="0"/>
          </a:p>
        </p:txBody>
      </p:sp>
      <p:sp>
        <p:nvSpPr>
          <p:cNvPr id="4" name="Slide Number Placeholder 3"/>
          <p:cNvSpPr>
            <a:spLocks noGrp="1"/>
          </p:cNvSpPr>
          <p:nvPr>
            <p:ph type="sldNum" sz="quarter" idx="10"/>
          </p:nvPr>
        </p:nvSpPr>
        <p:spPr/>
        <p:txBody>
          <a:bodyPr/>
          <a:lstStyle/>
          <a:p>
            <a:pPr>
              <a:defRPr/>
            </a:pPr>
            <a:fld id="{4CC5A36D-2BCD-4014-9638-1E316FFD99AA}" type="slidenum">
              <a:rPr lang="en-US" smtClean="0"/>
              <a:pPr>
                <a:defRPr/>
              </a:pPr>
              <a:t>4</a:t>
            </a:fld>
            <a:endParaRPr lang="en-US"/>
          </a:p>
        </p:txBody>
      </p:sp>
    </p:spTree>
    <p:extLst>
      <p:ext uri="{BB962C8B-B14F-4D97-AF65-F5344CB8AC3E}">
        <p14:creationId xmlns:p14="http://schemas.microsoft.com/office/powerpoint/2010/main" val="3204831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Ask if the ecosystem is polluted.</a:t>
            </a:r>
            <a:r>
              <a:rPr lang="en-US" baseline="0" dirty="0" smtClean="0"/>
              <a:t> </a:t>
            </a:r>
            <a:r>
              <a:rPr lang="en-US" dirty="0" smtClean="0"/>
              <a:t>Yes, what is the pollution that you can see in this picture? What kinds of plants or animals might</a:t>
            </a:r>
            <a:r>
              <a:rPr lang="en-US" baseline="0" dirty="0" smtClean="0"/>
              <a:t> be affected by the pollution?</a:t>
            </a:r>
            <a:endParaRPr lang="en-US" dirty="0" smtClean="0"/>
          </a:p>
          <a:p>
            <a:r>
              <a:rPr lang="en-US" dirty="0" smtClean="0"/>
              <a:t/>
            </a:r>
            <a:br>
              <a:rPr lang="en-US" dirty="0" smtClean="0"/>
            </a:br>
            <a:r>
              <a:rPr lang="en-US" dirty="0" smtClean="0"/>
              <a:t>Land pollution - garbage</a:t>
            </a:r>
            <a:endParaRPr lang="en-US" dirty="0"/>
          </a:p>
        </p:txBody>
      </p:sp>
      <p:sp>
        <p:nvSpPr>
          <p:cNvPr id="4" name="Slide Number Placeholder 3"/>
          <p:cNvSpPr>
            <a:spLocks noGrp="1"/>
          </p:cNvSpPr>
          <p:nvPr>
            <p:ph type="sldNum" sz="quarter" idx="10"/>
          </p:nvPr>
        </p:nvSpPr>
        <p:spPr/>
        <p:txBody>
          <a:bodyPr/>
          <a:lstStyle/>
          <a:p>
            <a:pPr>
              <a:defRPr/>
            </a:pPr>
            <a:fld id="{4CC5A36D-2BCD-4014-9638-1E316FFD99AA}" type="slidenum">
              <a:rPr lang="en-US" smtClean="0"/>
              <a:pPr>
                <a:defRPr/>
              </a:pPr>
              <a:t>5</a:t>
            </a:fld>
            <a:endParaRPr lang="en-US"/>
          </a:p>
        </p:txBody>
      </p:sp>
    </p:spTree>
    <p:extLst>
      <p:ext uri="{BB962C8B-B14F-4D97-AF65-F5344CB8AC3E}">
        <p14:creationId xmlns:p14="http://schemas.microsoft.com/office/powerpoint/2010/main" val="2380957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Ask if the ecosystem is polluted.</a:t>
            </a:r>
            <a:r>
              <a:rPr lang="en-US" i="1" baseline="0" dirty="0" smtClean="0"/>
              <a:t> </a:t>
            </a:r>
            <a:r>
              <a:rPr lang="en-US" dirty="0" smtClean="0"/>
              <a:t>Yes, what</a:t>
            </a:r>
            <a:r>
              <a:rPr lang="en-US" baseline="0" dirty="0" smtClean="0"/>
              <a:t> is the pollution that you can see in this picture?</a:t>
            </a:r>
            <a:r>
              <a:rPr lang="en-US" dirty="0" smtClean="0"/>
              <a:t> What kinds of plants or animals might</a:t>
            </a:r>
            <a:r>
              <a:rPr lang="en-US" baseline="0" dirty="0" smtClean="0"/>
              <a:t> be affected by the pollution?</a:t>
            </a:r>
          </a:p>
          <a:p>
            <a:endParaRPr lang="en-US" baseline="0" dirty="0" smtClean="0"/>
          </a:p>
          <a:p>
            <a:r>
              <a:rPr lang="en-US" baseline="0" dirty="0" smtClean="0"/>
              <a:t>Air pollution – smog. China has a lot of people. The United States has a lot of laws to protect the environment, but China does not. Factories and cars can put a lot of smoke and chemicals in the air.</a:t>
            </a:r>
            <a:endParaRPr lang="en-US" dirty="0"/>
          </a:p>
        </p:txBody>
      </p:sp>
      <p:sp>
        <p:nvSpPr>
          <p:cNvPr id="4" name="Slide Number Placeholder 3"/>
          <p:cNvSpPr>
            <a:spLocks noGrp="1"/>
          </p:cNvSpPr>
          <p:nvPr>
            <p:ph type="sldNum" sz="quarter" idx="10"/>
          </p:nvPr>
        </p:nvSpPr>
        <p:spPr/>
        <p:txBody>
          <a:bodyPr/>
          <a:lstStyle/>
          <a:p>
            <a:pPr>
              <a:defRPr/>
            </a:pPr>
            <a:fld id="{4CC5A36D-2BCD-4014-9638-1E316FFD99AA}" type="slidenum">
              <a:rPr lang="en-US" smtClean="0"/>
              <a:pPr>
                <a:defRPr/>
              </a:pPr>
              <a:t>6</a:t>
            </a:fld>
            <a:endParaRPr lang="en-US"/>
          </a:p>
        </p:txBody>
      </p:sp>
    </p:spTree>
    <p:extLst>
      <p:ext uri="{BB962C8B-B14F-4D97-AF65-F5344CB8AC3E}">
        <p14:creationId xmlns:p14="http://schemas.microsoft.com/office/powerpoint/2010/main" val="1485825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FDA25FE4-8C21-40ED-A9F8-DCA6465CCF51}" type="slidenum">
              <a:rPr lang="en-US"/>
              <a:pPr/>
              <a:t>7</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n-US" i="1" dirty="0" smtClean="0"/>
              <a:t>Ask if the ecosystem is polluted.</a:t>
            </a:r>
            <a:r>
              <a:rPr lang="en-US" i="1" baseline="0" dirty="0" smtClean="0"/>
              <a:t> </a:t>
            </a:r>
            <a:r>
              <a:rPr lang="en-US" dirty="0" smtClean="0"/>
              <a:t>Yes,</a:t>
            </a:r>
            <a:r>
              <a:rPr lang="en-US" baseline="0" dirty="0" smtClean="0"/>
              <a:t> i</a:t>
            </a:r>
            <a:r>
              <a:rPr lang="en-US" dirty="0" smtClean="0"/>
              <a:t>t is polluted! Can</a:t>
            </a:r>
            <a:r>
              <a:rPr lang="en-US" baseline="0" dirty="0" smtClean="0"/>
              <a:t> you believe it? </a:t>
            </a:r>
            <a:r>
              <a:rPr lang="en-US" dirty="0" smtClean="0"/>
              <a:t>This is</a:t>
            </a:r>
            <a:r>
              <a:rPr lang="en-US" baseline="0" dirty="0" smtClean="0"/>
              <a:t> a wetland before it got cleaned up. In this picture, you cannot see the polluted part.</a:t>
            </a:r>
          </a:p>
          <a:p>
            <a:pPr eaLnBrk="1" hangingPunct="1"/>
            <a:endParaRPr lang="en-US" baseline="0" dirty="0" smtClean="0"/>
          </a:p>
          <a:p>
            <a:pPr eaLnBrk="1" hangingPunct="1"/>
            <a:r>
              <a:rPr lang="en-US" baseline="0" dirty="0" smtClean="0"/>
              <a:t>The pollution is affecting a part of the ecosystem we have not talked about yet today, but it’s something you learned about in the habitat lesson. Any guesses? Remember, you can’t see it in the picture.</a:t>
            </a:r>
            <a:endParaRPr lang="en-US" dirty="0" smtClean="0"/>
          </a:p>
        </p:txBody>
      </p:sp>
    </p:spTree>
    <p:extLst>
      <p:ext uri="{BB962C8B-B14F-4D97-AF65-F5344CB8AC3E}">
        <p14:creationId xmlns:p14="http://schemas.microsoft.com/office/powerpoint/2010/main" val="1101831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sediment in</a:t>
            </a:r>
            <a:r>
              <a:rPr lang="en-US" baseline="0" dirty="0" smtClean="0"/>
              <a:t> this ecosystem is polluted. </a:t>
            </a:r>
            <a:endParaRPr lang="en-US" dirty="0"/>
          </a:p>
        </p:txBody>
      </p:sp>
      <p:sp>
        <p:nvSpPr>
          <p:cNvPr id="4" name="Slide Number Placeholder 3"/>
          <p:cNvSpPr>
            <a:spLocks noGrp="1"/>
          </p:cNvSpPr>
          <p:nvPr>
            <p:ph type="sldNum" sz="quarter" idx="10"/>
          </p:nvPr>
        </p:nvSpPr>
        <p:spPr/>
        <p:txBody>
          <a:bodyPr/>
          <a:lstStyle/>
          <a:p>
            <a:pPr>
              <a:defRPr/>
            </a:pPr>
            <a:fld id="{4CC5A36D-2BCD-4014-9638-1E316FFD99AA}" type="slidenum">
              <a:rPr lang="en-US" smtClean="0"/>
              <a:pPr>
                <a:defRPr/>
              </a:pPr>
              <a:t>8</a:t>
            </a:fld>
            <a:endParaRPr lang="en-US"/>
          </a:p>
        </p:txBody>
      </p:sp>
    </p:spTree>
    <p:extLst>
      <p:ext uri="{BB962C8B-B14F-4D97-AF65-F5344CB8AC3E}">
        <p14:creationId xmlns:p14="http://schemas.microsoft.com/office/powerpoint/2010/main" val="2285004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Sediment is the mud</a:t>
            </a:r>
            <a:r>
              <a:rPr lang="en-US" baseline="0" dirty="0" smtClean="0"/>
              <a:t> at the bottom of a body of water. </a:t>
            </a:r>
            <a:r>
              <a:rPr lang="en-US" dirty="0" smtClean="0"/>
              <a:t>It’s the squishy stuff between your toes</a:t>
            </a:r>
            <a:r>
              <a:rPr lang="en-US" baseline="0" dirty="0" smtClean="0"/>
              <a:t> when you go swimming in a lake or river.</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r>
              <a:rPr lang="en-US" baseline="0" dirty="0" smtClean="0"/>
              <a:t>Sediment is the foundation, the base, or the bottom of the ecosystem. It is a habitat (home) for the community of tiny critters and plants (called benthos). Fish eat those critters or benthic organisms. Benthic organisms can then feed on decomposed plants, such as the American water-willow.</a:t>
            </a:r>
          </a:p>
        </p:txBody>
      </p:sp>
      <p:sp>
        <p:nvSpPr>
          <p:cNvPr id="4" name="Slide Number Placeholder 3"/>
          <p:cNvSpPr>
            <a:spLocks noGrp="1"/>
          </p:cNvSpPr>
          <p:nvPr>
            <p:ph type="sldNum" sz="quarter" idx="10"/>
          </p:nvPr>
        </p:nvSpPr>
        <p:spPr/>
        <p:txBody>
          <a:bodyPr/>
          <a:lstStyle/>
          <a:p>
            <a:pPr>
              <a:defRPr/>
            </a:pPr>
            <a:fld id="{4CC5A36D-2BCD-4014-9638-1E316FFD99AA}" type="slidenum">
              <a:rPr lang="en-US" smtClean="0"/>
              <a:pPr>
                <a:defRPr/>
              </a:pPr>
              <a:t>9</a:t>
            </a:fld>
            <a:endParaRPr lang="en-US"/>
          </a:p>
        </p:txBody>
      </p:sp>
    </p:spTree>
    <p:extLst>
      <p:ext uri="{BB962C8B-B14F-4D97-AF65-F5344CB8AC3E}">
        <p14:creationId xmlns:p14="http://schemas.microsoft.com/office/powerpoint/2010/main" val="34680526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Fresh title.png"/>
          <p:cNvPicPr>
            <a:picLocks noChangeAspect="1"/>
          </p:cNvPicPr>
          <p:nvPr/>
        </p:nvPicPr>
        <p:blipFill>
          <a:blip r:embed="rId2" cstate="screen"/>
          <a:srcRect b="39771"/>
          <a:stretch>
            <a:fillRect/>
          </a:stretch>
        </p:blipFill>
        <p:spPr bwMode="auto">
          <a:xfrm>
            <a:off x="0" y="1566863"/>
            <a:ext cx="9144000" cy="2243137"/>
          </a:xfrm>
          <a:prstGeom prst="rect">
            <a:avLst/>
          </a:prstGeom>
          <a:noFill/>
          <a:ln w="9525">
            <a:noFill/>
            <a:miter lim="800000"/>
            <a:headEnd/>
            <a:tailEnd/>
          </a:ln>
        </p:spPr>
      </p:pic>
      <p:pic>
        <p:nvPicPr>
          <p:cNvPr id="5" name="Picture 9" descr="Fresh title.png"/>
          <p:cNvPicPr>
            <a:picLocks noChangeAspect="1"/>
          </p:cNvPicPr>
          <p:nvPr/>
        </p:nvPicPr>
        <p:blipFill>
          <a:blip r:embed="rId3" cstate="screen"/>
          <a:srcRect/>
          <a:stretch>
            <a:fillRect/>
          </a:stretch>
        </p:blipFill>
        <p:spPr bwMode="auto">
          <a:xfrm>
            <a:off x="0" y="6597650"/>
            <a:ext cx="9144000" cy="260350"/>
          </a:xfrm>
          <a:prstGeom prst="rect">
            <a:avLst/>
          </a:prstGeom>
          <a:noFill/>
          <a:ln w="9525">
            <a:noFill/>
            <a:miter lim="800000"/>
            <a:headEnd/>
            <a:tailEnd/>
          </a:ln>
        </p:spPr>
      </p:pic>
      <p:sp>
        <p:nvSpPr>
          <p:cNvPr id="2" name="Title 1"/>
          <p:cNvSpPr>
            <a:spLocks noGrp="1"/>
          </p:cNvSpPr>
          <p:nvPr>
            <p:ph type="ctrTitle"/>
          </p:nvPr>
        </p:nvSpPr>
        <p:spPr>
          <a:xfrm>
            <a:off x="685800" y="1134035"/>
            <a:ext cx="7772400" cy="1470025"/>
          </a:xfrm>
        </p:spPr>
        <p:txBody>
          <a:bodyPr/>
          <a:lstStyle>
            <a:lvl1pPr>
              <a:defRPr sz="6000"/>
            </a:lvl1pPr>
          </a:lstStyle>
          <a:p>
            <a:r>
              <a:rPr lang="en-US" smtClean="0"/>
              <a:t>Click to edit Master title style</a:t>
            </a:r>
            <a:endParaRPr/>
          </a:p>
        </p:txBody>
      </p:sp>
      <p:sp>
        <p:nvSpPr>
          <p:cNvPr id="3" name="Subtitle 2"/>
          <p:cNvSpPr>
            <a:spLocks noGrp="1"/>
          </p:cNvSpPr>
          <p:nvPr>
            <p:ph type="subTitle" idx="1"/>
          </p:nvPr>
        </p:nvSpPr>
        <p:spPr>
          <a:xfrm>
            <a:off x="685800" y="4114800"/>
            <a:ext cx="5257800" cy="1371600"/>
          </a:xfrm>
        </p:spPr>
        <p:txBody>
          <a:bodyPr>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6" name="Date Placeholder 3"/>
          <p:cNvSpPr>
            <a:spLocks noGrp="1"/>
          </p:cNvSpPr>
          <p:nvPr>
            <p:ph type="dt" sz="half" idx="10"/>
          </p:nvPr>
        </p:nvSpPr>
        <p:spPr>
          <a:xfrm>
            <a:off x="6324600" y="6288088"/>
            <a:ext cx="1981200" cy="365125"/>
          </a:xfrm>
        </p:spPr>
        <p:txBody>
          <a:bodyPr/>
          <a:lstStyle>
            <a:lvl1pPr algn="r">
              <a:defRPr/>
            </a:lvl1pPr>
          </a:lstStyle>
          <a:p>
            <a:pPr>
              <a:defRPr/>
            </a:pPr>
            <a:endParaRPr lang="en-US"/>
          </a:p>
        </p:txBody>
      </p:sp>
      <p:sp>
        <p:nvSpPr>
          <p:cNvPr id="7" name="Footer Placeholder 4"/>
          <p:cNvSpPr>
            <a:spLocks noGrp="1"/>
          </p:cNvSpPr>
          <p:nvPr>
            <p:ph type="ftr" sz="quarter" idx="11"/>
          </p:nvPr>
        </p:nvSpPr>
        <p:spPr>
          <a:xfrm>
            <a:off x="685800" y="6288088"/>
            <a:ext cx="2895600" cy="365125"/>
          </a:xfrm>
        </p:spPr>
        <p:txBody>
          <a:bodyPr/>
          <a:lstStyle>
            <a:lvl1pPr algn="l">
              <a:defRPr/>
            </a:lvl1pPr>
          </a:lstStyle>
          <a:p>
            <a:pPr>
              <a:defRPr/>
            </a:pPr>
            <a:endParaRPr lang="en-US"/>
          </a:p>
        </p:txBody>
      </p:sp>
      <p:sp>
        <p:nvSpPr>
          <p:cNvPr id="8" name="Slide Number Placeholder 5"/>
          <p:cNvSpPr>
            <a:spLocks noGrp="1"/>
          </p:cNvSpPr>
          <p:nvPr>
            <p:ph type="sldNum" sz="quarter" idx="12"/>
          </p:nvPr>
        </p:nvSpPr>
        <p:spPr>
          <a:xfrm>
            <a:off x="8382000" y="6288088"/>
            <a:ext cx="685800" cy="365125"/>
          </a:xfrm>
        </p:spPr>
        <p:txBody>
          <a:bodyPr/>
          <a:lstStyle>
            <a:lvl1pPr>
              <a:defRPr sz="1100" b="1" kern="1200" smtClean="0">
                <a:solidFill>
                  <a:schemeClr val="tx1">
                    <a:tint val="75000"/>
                  </a:schemeClr>
                </a:solidFill>
                <a:latin typeface="+mn-lt"/>
                <a:ea typeface="+mn-ea"/>
                <a:cs typeface="+mn-cs"/>
              </a:defRPr>
            </a:lvl1pPr>
          </a:lstStyle>
          <a:p>
            <a:pPr>
              <a:defRPr/>
            </a:pPr>
            <a:fld id="{61E22F46-799F-4205-A16A-E548B45F2C3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9A88326-863E-41AE-8FC1-BDAD9F0210D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600200"/>
            <a:ext cx="1752600" cy="45259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990600" y="1600200"/>
            <a:ext cx="5257800" cy="4525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86913D-1394-4177-AC6F-D9ACF772360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4800" b="0" kern="1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stStyle>
          <a:p>
            <a:r>
              <a:rPr lang="en-US" dirty="0" smtClean="0"/>
              <a:t>Click to edit Master title style</a:t>
            </a:r>
            <a:endParaRP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B3C86C-75DC-46E1-824F-F28B1AF4AC4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8" descr="Fresh section.png"/>
          <p:cNvPicPr>
            <a:picLocks noChangeAspect="1"/>
          </p:cNvPicPr>
          <p:nvPr/>
        </p:nvPicPr>
        <p:blipFill>
          <a:blip r:embed="rId2" cstate="screen"/>
          <a:srcRect/>
          <a:stretch>
            <a:fillRect/>
          </a:stretch>
        </p:blipFill>
        <p:spPr bwMode="auto">
          <a:xfrm>
            <a:off x="0" y="3767138"/>
            <a:ext cx="9144000" cy="3090862"/>
          </a:xfrm>
          <a:prstGeom prst="rect">
            <a:avLst/>
          </a:prstGeom>
          <a:noFill/>
          <a:ln w="9525">
            <a:noFill/>
            <a:miter lim="800000"/>
            <a:headEnd/>
            <a:tailEnd/>
          </a:ln>
        </p:spPr>
      </p:pic>
      <p:sp>
        <p:nvSpPr>
          <p:cNvPr id="2" name="Title 1"/>
          <p:cNvSpPr>
            <a:spLocks noGrp="1"/>
          </p:cNvSpPr>
          <p:nvPr>
            <p:ph type="title"/>
          </p:nvPr>
        </p:nvSpPr>
        <p:spPr>
          <a:xfrm>
            <a:off x="672353" y="2819400"/>
            <a:ext cx="7772400" cy="1828800"/>
          </a:xfrm>
        </p:spPr>
        <p:txBody>
          <a:bodyPr/>
          <a:lstStyle>
            <a:lvl1pPr algn="l" defTabSz="914400" rtl="0" eaLnBrk="1" latinLnBrk="0" hangingPunct="1">
              <a:spcBef>
                <a:spcPct val="0"/>
              </a:spcBef>
              <a:buNone/>
              <a:defRPr sz="6000" b="1" kern="1200">
                <a:solidFill>
                  <a:schemeClr val="tx1">
                    <a:alpha val="90000"/>
                  </a:schemeClr>
                </a:solidFill>
                <a:effectLst>
                  <a:innerShdw blurRad="38100">
                    <a:schemeClr val="tx1">
                      <a:lumMod val="85000"/>
                    </a:schemeClr>
                  </a:inn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672353" y="5257800"/>
            <a:ext cx="7772400" cy="685800"/>
          </a:xfrm>
        </p:spPr>
        <p:txBody>
          <a:bodyPr rtlCol="0">
            <a:normAutofit/>
          </a:bodyPr>
          <a:lstStyle>
            <a:lvl1pPr marL="0" indent="0" algn="l" defTabSz="914400" rtl="0" eaLnBrk="1" latinLnBrk="0" hangingPunct="1">
              <a:spcBef>
                <a:spcPts val="0"/>
              </a:spcBef>
              <a:buFont typeface="Wingdings" pitchFamily="2" charset="2"/>
              <a:buNone/>
              <a:defRPr sz="1600" b="0" kern="1200">
                <a:solidFill>
                  <a:schemeClr val="tx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a:xfrm>
            <a:off x="673100" y="6553200"/>
            <a:ext cx="1981200" cy="231775"/>
          </a:xfrm>
        </p:spPr>
        <p:txBody>
          <a:bodyPr/>
          <a:lstStyle>
            <a:lvl1pPr>
              <a:defRPr/>
            </a:lvl1pPr>
          </a:lstStyle>
          <a:p>
            <a:pPr>
              <a:defRPr/>
            </a:pPr>
            <a:endParaRPr lang="en-US"/>
          </a:p>
        </p:txBody>
      </p:sp>
      <p:sp>
        <p:nvSpPr>
          <p:cNvPr id="6" name="Footer Placeholder 4"/>
          <p:cNvSpPr>
            <a:spLocks noGrp="1"/>
          </p:cNvSpPr>
          <p:nvPr>
            <p:ph type="ftr" sz="quarter" idx="11"/>
          </p:nvPr>
        </p:nvSpPr>
        <p:spPr>
          <a:xfrm>
            <a:off x="3621088" y="6553200"/>
            <a:ext cx="2895600" cy="231775"/>
          </a:xfrm>
        </p:spPr>
        <p:txBody>
          <a:bodyPr/>
          <a:lstStyle>
            <a:lvl1pPr algn="ctr">
              <a:defRPr/>
            </a:lvl1pPr>
          </a:lstStyle>
          <a:p>
            <a:pPr>
              <a:defRPr/>
            </a:pPr>
            <a:endParaRPr lang="en-US"/>
          </a:p>
        </p:txBody>
      </p:sp>
      <p:sp>
        <p:nvSpPr>
          <p:cNvPr id="7" name="Slide Number Placeholder 5"/>
          <p:cNvSpPr>
            <a:spLocks noGrp="1"/>
          </p:cNvSpPr>
          <p:nvPr>
            <p:ph type="sldNum" sz="quarter" idx="12"/>
          </p:nvPr>
        </p:nvSpPr>
        <p:spPr>
          <a:xfrm>
            <a:off x="7759700" y="6553200"/>
            <a:ext cx="685800" cy="231775"/>
          </a:xfrm>
        </p:spPr>
        <p:txBody>
          <a:bodyPr/>
          <a:lstStyle>
            <a:lvl1pPr>
              <a:defRPr/>
            </a:lvl1pPr>
          </a:lstStyle>
          <a:p>
            <a:pPr>
              <a:defRPr/>
            </a:pPr>
            <a:fld id="{2564026F-CDDF-430A-9400-6E6D4A28627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63706" y="2070100"/>
            <a:ext cx="3429000" cy="37385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60259" y="2070100"/>
            <a:ext cx="3429000" cy="37385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565CB91-086B-4828-A5E0-F772ED030D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a:off x="4675188" y="1841500"/>
            <a:ext cx="3505200" cy="3962400"/>
          </a:xfrm>
          <a:prstGeom prst="rect">
            <a:avLst/>
          </a:prstGeom>
          <a:solidFill>
            <a:srgbClr val="FFFFF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8" name="Rectangle 7"/>
          <p:cNvSpPr/>
          <p:nvPr/>
        </p:nvSpPr>
        <p:spPr>
          <a:xfrm>
            <a:off x="990600" y="1841500"/>
            <a:ext cx="3505200" cy="3962400"/>
          </a:xfrm>
          <a:prstGeom prst="rect">
            <a:avLst/>
          </a:prstGeom>
          <a:solidFill>
            <a:srgbClr val="FFFFF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5" name="Text Placeholder 4"/>
          <p:cNvSpPr>
            <a:spLocks noGrp="1"/>
          </p:cNvSpPr>
          <p:nvPr>
            <p:ph type="body" sz="quarter" idx="3"/>
          </p:nvPr>
        </p:nvSpPr>
        <p:spPr>
          <a:xfrm>
            <a:off x="4715435" y="1809750"/>
            <a:ext cx="3429000" cy="639762"/>
          </a:xfrm>
          <a:noFill/>
        </p:spPr>
        <p:txBody>
          <a:bodyPr tIns="91440" bIns="91440" rtlCol="0" anchor="ctr">
            <a:noAutofit/>
          </a:bodyPr>
          <a:lstStyle>
            <a:lvl1pPr marL="0" indent="0" algn="l" defTabSz="914400" rtl="0" eaLnBrk="1" latinLnBrk="0" hangingPunct="1">
              <a:spcBef>
                <a:spcPct val="0"/>
              </a:spcBef>
              <a:buNone/>
              <a:defRPr sz="2200" b="1" kern="1200">
                <a:solidFill>
                  <a:schemeClr val="tx1">
                    <a:alpha val="90000"/>
                  </a:schemeClr>
                </a:solidFill>
                <a:effectLst>
                  <a:innerShdw blurRad="38100">
                    <a:schemeClr val="tx1">
                      <a:lumMod val="85000"/>
                    </a:schemeClr>
                  </a:innerShdw>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017494" y="1809750"/>
            <a:ext cx="3429000" cy="639762"/>
          </a:xfrm>
          <a:noFill/>
        </p:spPr>
        <p:txBody>
          <a:bodyPr tIns="91440" bIns="91440" rtlCol="0" anchor="ctr">
            <a:noAutofit/>
          </a:bodyPr>
          <a:lstStyle>
            <a:lvl1pPr marL="0" indent="0" algn="l" defTabSz="914400" rtl="0" eaLnBrk="1" latinLnBrk="0" hangingPunct="1">
              <a:spcBef>
                <a:spcPct val="0"/>
              </a:spcBef>
              <a:buNone/>
              <a:defRPr sz="2200" b="1" kern="1200">
                <a:solidFill>
                  <a:schemeClr val="tx1">
                    <a:alpha val="90000"/>
                  </a:schemeClr>
                </a:solidFill>
                <a:effectLst>
                  <a:innerShdw blurRad="38100">
                    <a:schemeClr val="tx1">
                      <a:lumMod val="85000"/>
                    </a:schemeClr>
                  </a:innerShdw>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17494" y="2590800"/>
            <a:ext cx="3429000" cy="3217863"/>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Content Placeholder 5"/>
          <p:cNvSpPr>
            <a:spLocks noGrp="1"/>
          </p:cNvSpPr>
          <p:nvPr>
            <p:ph sz="quarter" idx="4"/>
          </p:nvPr>
        </p:nvSpPr>
        <p:spPr>
          <a:xfrm>
            <a:off x="4715435" y="2590800"/>
            <a:ext cx="3429000" cy="3217863"/>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Date Placeholder 6"/>
          <p:cNvSpPr>
            <a:spLocks noGrp="1"/>
          </p:cNvSpPr>
          <p:nvPr>
            <p:ph type="dt" sz="half" idx="10"/>
          </p:nvPr>
        </p:nvSpPr>
        <p:spPr/>
        <p:txBody>
          <a:bodyPr/>
          <a:lstStyle>
            <a:lvl1pPr>
              <a:defRPr/>
            </a:lvl1pPr>
          </a:lstStyle>
          <a:p>
            <a:pPr>
              <a:defRPr/>
            </a:pPr>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Slide Number Placeholder 8"/>
          <p:cNvSpPr>
            <a:spLocks noGrp="1"/>
          </p:cNvSpPr>
          <p:nvPr>
            <p:ph type="sldNum" sz="quarter" idx="12"/>
          </p:nvPr>
        </p:nvSpPr>
        <p:spPr/>
        <p:txBody>
          <a:bodyPr/>
          <a:lstStyle>
            <a:lvl1pPr>
              <a:defRPr/>
            </a:lvl1pPr>
          </a:lstStyle>
          <a:p>
            <a:pPr>
              <a:defRPr/>
            </a:pPr>
            <a:fld id="{3B761127-D90D-4C1B-9A7D-C9D111E5379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5424FFE-40D7-423E-995B-CE28429BAF8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C80F5CE-19C8-44B1-B411-EE8DD23FC14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2500" y="4498848"/>
            <a:ext cx="7223760" cy="868680"/>
          </a:xfrm>
        </p:spPr>
        <p:txBody>
          <a:bodyPr/>
          <a:lstStyle>
            <a:lvl1pPr algn="l" defTabSz="914400" rtl="0" eaLnBrk="1" latinLnBrk="0" hangingPunct="1">
              <a:spcBef>
                <a:spcPct val="0"/>
              </a:spcBef>
              <a:buNone/>
              <a:defRPr sz="4400" b="1" kern="1200">
                <a:solidFill>
                  <a:schemeClr val="tx1">
                    <a:alpha val="90000"/>
                  </a:schemeClr>
                </a:solidFill>
                <a:effectLst>
                  <a:innerShdw blurRad="38100">
                    <a:schemeClr val="tx1">
                      <a:lumMod val="85000"/>
                    </a:schemeClr>
                  </a:innerShdw>
                </a:effectLst>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952500" y="1673352"/>
            <a:ext cx="7223760" cy="2587752"/>
          </a:xfrm>
        </p:spPr>
        <p:txBody>
          <a:bodyPr>
            <a:normAutofit/>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952500" y="5367528"/>
            <a:ext cx="7223760" cy="804672"/>
          </a:xfrm>
        </p:spPr>
        <p:txBody>
          <a:bodyPr rtlCol="0">
            <a:normAutofit/>
          </a:bodyPr>
          <a:lstStyle>
            <a:lvl1pPr marL="0" indent="0">
              <a:buNone/>
              <a:defRPr sz="1600" b="0" kern="1200">
                <a:solidFill>
                  <a:schemeClr val="tx1"/>
                </a:solidFill>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465A71-1230-4304-ABC9-38177CE379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2500" y="4495800"/>
            <a:ext cx="7219950" cy="871538"/>
          </a:xfrm>
        </p:spPr>
        <p:txBody>
          <a:bodyPr/>
          <a:lstStyle>
            <a:lvl1pPr algn="l" defTabSz="914400" rtl="0" eaLnBrk="1" latinLnBrk="0" hangingPunct="1">
              <a:spcBef>
                <a:spcPct val="0"/>
              </a:spcBef>
              <a:buNone/>
              <a:defRPr sz="4400" b="1" kern="1200">
                <a:solidFill>
                  <a:schemeClr val="tx1">
                    <a:alpha val="90000"/>
                  </a:schemeClr>
                </a:solidFill>
                <a:effectLst>
                  <a:innerShdw blurRad="38100">
                    <a:schemeClr val="tx1">
                      <a:lumMod val="85000"/>
                    </a:schemeClr>
                  </a:inn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952500" y="1676400"/>
            <a:ext cx="7219950" cy="2590800"/>
          </a:xfrm>
          <a:ln w="127000">
            <a:solidFill>
              <a:srgbClr val="FFFFFF">
                <a:alpha val="10000"/>
              </a:srgbClr>
            </a:solidFill>
            <a:miter lim="800000"/>
          </a:ln>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952500" y="5367338"/>
            <a:ext cx="7223760" cy="804862"/>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8D6E915-42E3-484D-9F7D-BA3FC8FA6C8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1026" name="Picture 7" descr="Fresh Master.png"/>
          <p:cNvPicPr>
            <a:picLocks noChangeAspect="1"/>
          </p:cNvPicPr>
          <p:nvPr/>
        </p:nvPicPr>
        <p:blipFill>
          <a:blip r:embed="rId13" cstate="screen"/>
          <a:srcRect/>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a:xfrm>
            <a:off x="673100" y="188913"/>
            <a:ext cx="7797800" cy="1460500"/>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1028" name="Text Placeholder 2"/>
          <p:cNvSpPr>
            <a:spLocks noGrp="1"/>
          </p:cNvSpPr>
          <p:nvPr>
            <p:ph type="body" idx="1"/>
          </p:nvPr>
        </p:nvSpPr>
        <p:spPr bwMode="auto">
          <a:xfrm>
            <a:off x="952500" y="2057400"/>
            <a:ext cx="72390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952500" y="6553200"/>
            <a:ext cx="1828800" cy="228600"/>
          </a:xfrm>
          <a:prstGeom prst="rect">
            <a:avLst/>
          </a:prstGeom>
        </p:spPr>
        <p:txBody>
          <a:bodyPr vert="horz" lIns="91440" tIns="45720" rIns="91440" bIns="45720" rtlCol="0" anchor="ctr"/>
          <a:lstStyle>
            <a:lvl1pPr algn="l">
              <a:defRPr sz="1100" b="1">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553200"/>
            <a:ext cx="2895600" cy="228600"/>
          </a:xfrm>
          <a:prstGeom prst="rect">
            <a:avLst/>
          </a:prstGeom>
        </p:spPr>
        <p:txBody>
          <a:bodyPr vert="horz" lIns="91440" tIns="45720" rIns="91440" bIns="45720" rtlCol="0" anchor="ctr"/>
          <a:lstStyle>
            <a:lvl1pPr algn="ctr">
              <a:defRPr sz="1100" b="1">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7277100" y="6553200"/>
            <a:ext cx="914400" cy="228600"/>
          </a:xfrm>
          <a:prstGeom prst="rect">
            <a:avLst/>
          </a:prstGeom>
        </p:spPr>
        <p:txBody>
          <a:bodyPr vert="horz" lIns="91440" tIns="45720" rIns="91440" bIns="45720" rtlCol="0" anchor="ctr"/>
          <a:lstStyle>
            <a:lvl1pPr algn="r">
              <a:defRPr sz="1100" b="1" smtClean="0">
                <a:solidFill>
                  <a:schemeClr val="tx1">
                    <a:tint val="75000"/>
                  </a:schemeClr>
                </a:solidFill>
              </a:defRPr>
            </a:lvl1pPr>
          </a:lstStyle>
          <a:p>
            <a:pPr>
              <a:defRPr/>
            </a:pPr>
            <a:fld id="{134B71EA-70FF-4DA2-99E3-CC3894792C47}"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713" r:id="rId1"/>
    <p:sldLayoutId id="2147483705" r:id="rId2"/>
    <p:sldLayoutId id="2147483714" r:id="rId3"/>
    <p:sldLayoutId id="2147483706" r:id="rId4"/>
    <p:sldLayoutId id="2147483715" r:id="rId5"/>
    <p:sldLayoutId id="2147483707" r:id="rId6"/>
    <p:sldLayoutId id="2147483708" r:id="rId7"/>
    <p:sldLayoutId id="2147483709" r:id="rId8"/>
    <p:sldLayoutId id="2147483710" r:id="rId9"/>
    <p:sldLayoutId id="2147483711" r:id="rId10"/>
    <p:sldLayoutId id="2147483712" r:id="rId11"/>
  </p:sldLayoutIdLst>
  <p:txStyles>
    <p:titleStyle>
      <a:lvl1pPr algn="l" rtl="0" fontAlgn="base">
        <a:spcBef>
          <a:spcPct val="0"/>
        </a:spcBef>
        <a:spcAft>
          <a:spcPct val="0"/>
        </a:spcAft>
        <a:defRPr sz="5400" b="1" kern="1200">
          <a:solidFill>
            <a:srgbClr val="FFFFFF"/>
          </a:solidFill>
          <a:effectLst>
            <a:innerShdw blurRad="38100">
              <a:schemeClr val="tx1">
                <a:lumMod val="85000"/>
              </a:schemeClr>
            </a:innerShdw>
          </a:effectLst>
          <a:latin typeface="+mj-lt"/>
          <a:ea typeface="+mj-ea"/>
          <a:cs typeface="+mj-cs"/>
        </a:defRPr>
      </a:lvl1pPr>
      <a:lvl2pPr algn="l" rtl="0" fontAlgn="base">
        <a:spcBef>
          <a:spcPct val="0"/>
        </a:spcBef>
        <a:spcAft>
          <a:spcPct val="0"/>
        </a:spcAft>
        <a:defRPr sz="5400" b="1">
          <a:solidFill>
            <a:srgbClr val="FFFFFF"/>
          </a:solidFill>
          <a:latin typeface="Calibri" pitchFamily="34" charset="0"/>
        </a:defRPr>
      </a:lvl2pPr>
      <a:lvl3pPr algn="l" rtl="0" fontAlgn="base">
        <a:spcBef>
          <a:spcPct val="0"/>
        </a:spcBef>
        <a:spcAft>
          <a:spcPct val="0"/>
        </a:spcAft>
        <a:defRPr sz="5400" b="1">
          <a:solidFill>
            <a:srgbClr val="FFFFFF"/>
          </a:solidFill>
          <a:latin typeface="Calibri" pitchFamily="34" charset="0"/>
        </a:defRPr>
      </a:lvl3pPr>
      <a:lvl4pPr algn="l" rtl="0" fontAlgn="base">
        <a:spcBef>
          <a:spcPct val="0"/>
        </a:spcBef>
        <a:spcAft>
          <a:spcPct val="0"/>
        </a:spcAft>
        <a:defRPr sz="5400" b="1">
          <a:solidFill>
            <a:srgbClr val="FFFFFF"/>
          </a:solidFill>
          <a:latin typeface="Calibri" pitchFamily="34" charset="0"/>
        </a:defRPr>
      </a:lvl4pPr>
      <a:lvl5pPr algn="l" rtl="0" fontAlgn="base">
        <a:spcBef>
          <a:spcPct val="0"/>
        </a:spcBef>
        <a:spcAft>
          <a:spcPct val="0"/>
        </a:spcAft>
        <a:defRPr sz="5400" b="1">
          <a:solidFill>
            <a:srgbClr val="FFFFFF"/>
          </a:solidFill>
          <a:latin typeface="Calibri" pitchFamily="34" charset="0"/>
        </a:defRPr>
      </a:lvl5pPr>
      <a:lvl6pPr marL="457200" algn="l" rtl="0" fontAlgn="base">
        <a:spcBef>
          <a:spcPct val="0"/>
        </a:spcBef>
        <a:spcAft>
          <a:spcPct val="0"/>
        </a:spcAft>
        <a:defRPr sz="5400" b="1">
          <a:solidFill>
            <a:srgbClr val="FFFFFF"/>
          </a:solidFill>
          <a:latin typeface="Calibri" pitchFamily="34" charset="0"/>
        </a:defRPr>
      </a:lvl6pPr>
      <a:lvl7pPr marL="914400" algn="l" rtl="0" fontAlgn="base">
        <a:spcBef>
          <a:spcPct val="0"/>
        </a:spcBef>
        <a:spcAft>
          <a:spcPct val="0"/>
        </a:spcAft>
        <a:defRPr sz="5400" b="1">
          <a:solidFill>
            <a:srgbClr val="FFFFFF"/>
          </a:solidFill>
          <a:latin typeface="Calibri" pitchFamily="34" charset="0"/>
        </a:defRPr>
      </a:lvl7pPr>
      <a:lvl8pPr marL="1371600" algn="l" rtl="0" fontAlgn="base">
        <a:spcBef>
          <a:spcPct val="0"/>
        </a:spcBef>
        <a:spcAft>
          <a:spcPct val="0"/>
        </a:spcAft>
        <a:defRPr sz="5400" b="1">
          <a:solidFill>
            <a:srgbClr val="FFFFFF"/>
          </a:solidFill>
          <a:latin typeface="Calibri" pitchFamily="34" charset="0"/>
        </a:defRPr>
      </a:lvl8pPr>
      <a:lvl9pPr marL="1828800" algn="l" rtl="0" fontAlgn="base">
        <a:spcBef>
          <a:spcPct val="0"/>
        </a:spcBef>
        <a:spcAft>
          <a:spcPct val="0"/>
        </a:spcAft>
        <a:defRPr sz="5400" b="1">
          <a:solidFill>
            <a:srgbClr val="FFFFFF"/>
          </a:solidFill>
          <a:latin typeface="Calibri" pitchFamily="34" charset="0"/>
        </a:defRPr>
      </a:lvl9pPr>
    </p:titleStyle>
    <p:bodyStyle>
      <a:lvl1pPr marL="342900" indent="-342900" algn="l" rtl="0" fontAlgn="base">
        <a:spcBef>
          <a:spcPts val="1800"/>
        </a:spcBef>
        <a:spcAft>
          <a:spcPct val="0"/>
        </a:spcAft>
        <a:buFont typeface="Wingdings" pitchFamily="2" charset="2"/>
        <a:buChar char=""/>
        <a:defRPr sz="2000" kern="1200">
          <a:solidFill>
            <a:schemeClr val="tx1"/>
          </a:solidFill>
          <a:latin typeface="+mn-lt"/>
          <a:ea typeface="+mn-ea"/>
          <a:cs typeface="+mn-cs"/>
        </a:defRPr>
      </a:lvl1pPr>
      <a:lvl2pPr marL="742950" indent="-285750" algn="l" rtl="0" fontAlgn="base">
        <a:spcBef>
          <a:spcPts val="1800"/>
        </a:spcBef>
        <a:spcAft>
          <a:spcPct val="0"/>
        </a:spcAft>
        <a:buFont typeface="Wingdings" pitchFamily="2" charset="2"/>
        <a:buChar char=""/>
        <a:defRPr kern="1200">
          <a:solidFill>
            <a:schemeClr val="tx1"/>
          </a:solidFill>
          <a:latin typeface="+mn-lt"/>
          <a:ea typeface="+mn-ea"/>
          <a:cs typeface="+mn-cs"/>
        </a:defRPr>
      </a:lvl2pPr>
      <a:lvl3pPr marL="1143000" indent="-228600" algn="l" rtl="0" fontAlgn="base">
        <a:spcBef>
          <a:spcPts val="1800"/>
        </a:spcBef>
        <a:spcAft>
          <a:spcPct val="0"/>
        </a:spcAft>
        <a:buFont typeface="Wingdings" pitchFamily="2" charset="2"/>
        <a:buChar char=""/>
        <a:defRPr sz="1600" kern="1200">
          <a:solidFill>
            <a:schemeClr val="tx1"/>
          </a:solidFill>
          <a:latin typeface="+mn-lt"/>
          <a:ea typeface="+mn-ea"/>
          <a:cs typeface="+mn-cs"/>
        </a:defRPr>
      </a:lvl3pPr>
      <a:lvl4pPr marL="1600200" indent="-228600" algn="l" rtl="0" fontAlgn="base">
        <a:spcBef>
          <a:spcPts val="1800"/>
        </a:spcBef>
        <a:spcAft>
          <a:spcPct val="0"/>
        </a:spcAft>
        <a:buFont typeface="Wingdings" pitchFamily="2" charset="2"/>
        <a:buChar char=""/>
        <a:defRPr sz="1600" kern="1200">
          <a:solidFill>
            <a:schemeClr val="tx1"/>
          </a:solidFill>
          <a:latin typeface="+mn-lt"/>
          <a:ea typeface="+mn-ea"/>
          <a:cs typeface="+mn-cs"/>
        </a:defRPr>
      </a:lvl4pPr>
      <a:lvl5pPr marL="2057400" indent="-228600" algn="l" rtl="0" fontAlgn="base">
        <a:spcBef>
          <a:spcPts val="1800"/>
        </a:spcBef>
        <a:spcAft>
          <a:spcPct val="0"/>
        </a:spcAft>
        <a:buFont typeface="Wingdings" pitchFamily="2" charset="2"/>
        <a:buChar char="R"/>
        <a:defRPr sz="1600" kern="1200">
          <a:solidFill>
            <a:schemeClr val="tx1"/>
          </a:solidFill>
          <a:latin typeface="+mn-lt"/>
          <a:ea typeface="+mn-ea"/>
          <a:cs typeface="+mn-cs"/>
        </a:defRPr>
      </a:lvl5pPr>
      <a:lvl6pPr marL="2514600" indent="-228600" algn="l" defTabSz="914400" rtl="0" eaLnBrk="1" latinLnBrk="0" hangingPunct="1">
        <a:spcBef>
          <a:spcPts val="1800"/>
        </a:spcBef>
        <a:buFont typeface="Wingdings" pitchFamily="2" charset="2"/>
        <a:buChar char="R"/>
        <a:defRPr sz="1600" kern="1200">
          <a:solidFill>
            <a:schemeClr val="tx1"/>
          </a:solidFill>
          <a:latin typeface="+mn-lt"/>
          <a:ea typeface="+mn-ea"/>
          <a:cs typeface="+mn-cs"/>
        </a:defRPr>
      </a:lvl6pPr>
      <a:lvl7pPr marL="2971800" indent="-228600" algn="l" defTabSz="914400" rtl="0" eaLnBrk="1" latinLnBrk="0" hangingPunct="1">
        <a:spcBef>
          <a:spcPts val="1800"/>
        </a:spcBef>
        <a:buFont typeface="Wingdings" pitchFamily="2" charset="2"/>
        <a:buChar char="R"/>
        <a:defRPr sz="1600" kern="1200">
          <a:solidFill>
            <a:schemeClr val="tx1"/>
          </a:solidFill>
          <a:latin typeface="+mn-lt"/>
          <a:ea typeface="+mn-ea"/>
          <a:cs typeface="+mn-cs"/>
        </a:defRPr>
      </a:lvl7pPr>
      <a:lvl8pPr marL="3429000" indent="-228600" algn="l" defTabSz="914400" rtl="0" eaLnBrk="1" latinLnBrk="0" hangingPunct="1">
        <a:spcBef>
          <a:spcPts val="1800"/>
        </a:spcBef>
        <a:buFont typeface="Wingdings" pitchFamily="2" charset="2"/>
        <a:buChar char="R"/>
        <a:defRPr sz="1600" kern="1200">
          <a:solidFill>
            <a:schemeClr val="tx1"/>
          </a:solidFill>
          <a:latin typeface="+mn-lt"/>
          <a:ea typeface="+mn-ea"/>
          <a:cs typeface="+mn-cs"/>
        </a:defRPr>
      </a:lvl8pPr>
      <a:lvl9pPr marL="3886200" indent="-228600" algn="l" defTabSz="914400" rtl="0" eaLnBrk="1" latinLnBrk="0" hangingPunct="1">
        <a:spcBef>
          <a:spcPts val="1800"/>
        </a:spcBef>
        <a:buFont typeface="Wingdings" pitchFamily="2" charset="2"/>
        <a:buChar char="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0.jpeg"/><Relationship Id="rId7" Type="http://schemas.openxmlformats.org/officeDocument/2006/relationships/image" Target="../media/image23.jpeg"/><Relationship Id="rId12"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glerl.noaa.gov/seagrant/GLWL/Benthos/Mollusca/Gastropods/Gastropoda.html" TargetMode="External"/><Relationship Id="rId11" Type="http://schemas.openxmlformats.org/officeDocument/2006/relationships/image" Target="../media/image27.jpeg"/><Relationship Id="rId5" Type="http://schemas.openxmlformats.org/officeDocument/2006/relationships/image" Target="../media/image22.jpeg"/><Relationship Id="rId10" Type="http://schemas.openxmlformats.org/officeDocument/2006/relationships/image" Target="../media/image26.jpeg"/><Relationship Id="rId4" Type="http://schemas.openxmlformats.org/officeDocument/2006/relationships/image" Target="../media/image21.jpeg"/><Relationship Id="rId9"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10.jpe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8" Type="http://schemas.openxmlformats.org/officeDocument/2006/relationships/hyperlink" Target="http://www.greatlakesmud.org/lower-rouge-river.html" TargetMode="External"/><Relationship Id="rId3" Type="http://schemas.openxmlformats.org/officeDocument/2006/relationships/hyperlink" Target="http://www.greatlakesmud.org/waterbody.html" TargetMode="External"/><Relationship Id="rId7" Type="http://schemas.openxmlformats.org/officeDocument/2006/relationships/hyperlink" Target="http://www.greatlakesmud.org/milwaukee-rivers-lincoln-park.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www.greatlakesmud.org/detroit-rivers-upper-trenton-channel.html" TargetMode="External"/><Relationship Id="rId5" Type="http://schemas.openxmlformats.org/officeDocument/2006/relationships/hyperlink" Target="http://www.greatlakesmud.org/st-louis-rivers-us-steel-site.html" TargetMode="External"/><Relationship Id="rId4" Type="http://schemas.openxmlformats.org/officeDocument/2006/relationships/hyperlink" Target="http://www.greatlakesmud.org/grand-calumet-river.html" TargetMode="External"/><Relationship Id="rId9" Type="http://schemas.openxmlformats.org/officeDocument/2006/relationships/hyperlink" Target="http://www.greatlakesmud.org/muskegon-lakes-zephyr-site.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G"/><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G"/><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wmf"/><Relationship Id="rId4" Type="http://schemas.openxmlformats.org/officeDocument/2006/relationships/image" Target="../media/image12.wmf"/></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20.jpeg"/><Relationship Id="rId7"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cmccoy\Local Settings\Temporary Internet Files\Content.IE5\85FTU7E7\MP900443340[1].jpg"/>
          <p:cNvPicPr>
            <a:picLocks noChangeAspect="1" noChangeArrowheads="1"/>
          </p:cNvPicPr>
          <p:nvPr/>
        </p:nvPicPr>
        <p:blipFill>
          <a:blip r:embed="rId3" cstate="print"/>
          <a:srcRect r="-295" b="33981"/>
          <a:stretch>
            <a:fillRect/>
          </a:stretch>
        </p:blipFill>
        <p:spPr bwMode="auto">
          <a:xfrm>
            <a:off x="2286000" y="0"/>
            <a:ext cx="4572000" cy="5181600"/>
          </a:xfrm>
          <a:prstGeom prst="rect">
            <a:avLst/>
          </a:prstGeom>
          <a:noFill/>
        </p:spPr>
      </p:pic>
      <p:sp>
        <p:nvSpPr>
          <p:cNvPr id="8" name="Rectangle 7"/>
          <p:cNvSpPr/>
          <p:nvPr/>
        </p:nvSpPr>
        <p:spPr>
          <a:xfrm>
            <a:off x="838200" y="1524000"/>
            <a:ext cx="7620000" cy="1569660"/>
          </a:xfrm>
          <a:prstGeom prst="rect">
            <a:avLst/>
          </a:prstGeom>
          <a:noFill/>
        </p:spPr>
        <p:txBody>
          <a:bodyPr wrap="square" lIns="91440" tIns="45720" rIns="91440" bIns="45720">
            <a:spAutoFit/>
          </a:bodyPr>
          <a:lstStyle/>
          <a:p>
            <a:pPr algn="ctr"/>
            <a:r>
              <a:rPr lang="en-US" sz="9600" b="1" cap="none" spc="0" dirty="0" smtClean="0">
                <a:ln w="18415" cmpd="sng">
                  <a:noFill/>
                  <a:prstDash val="solid"/>
                </a:ln>
                <a:effectLst>
                  <a:outerShdw blurRad="63500" dir="3600000" sx="101000" sy="101000" algn="tl" rotWithShape="0">
                    <a:srgbClr val="000000">
                      <a:alpha val="80000"/>
                    </a:srgbClr>
                  </a:outerShdw>
                </a:effectLst>
                <a:latin typeface="Arial" pitchFamily="34" charset="0"/>
                <a:cs typeface="Arial" pitchFamily="34" charset="0"/>
              </a:rPr>
              <a:t>POLLUTION</a:t>
            </a:r>
            <a:endParaRPr lang="en-US" sz="9600" b="1" cap="none" spc="0" dirty="0">
              <a:ln w="18415" cmpd="sng">
                <a:noFill/>
                <a:prstDash val="solid"/>
              </a:ln>
              <a:effectLst>
                <a:outerShdw blurRad="63500" dir="3600000" sx="101000" sy="101000" algn="tl" rotWithShape="0">
                  <a:srgbClr val="000000">
                    <a:alpha val="80000"/>
                  </a:srgbClr>
                </a:outerShdw>
              </a:effectLst>
            </a:endParaRPr>
          </a:p>
        </p:txBody>
      </p:sp>
      <p:grpSp>
        <p:nvGrpSpPr>
          <p:cNvPr id="11" name="Group 10"/>
          <p:cNvGrpSpPr/>
          <p:nvPr/>
        </p:nvGrpSpPr>
        <p:grpSpPr>
          <a:xfrm>
            <a:off x="0" y="5181600"/>
            <a:ext cx="9129889" cy="1676401"/>
            <a:chOff x="0" y="5181600"/>
            <a:chExt cx="9129889" cy="1676401"/>
          </a:xfrm>
        </p:grpSpPr>
        <p:pic>
          <p:nvPicPr>
            <p:cNvPr id="12" name="Picture 8" descr="http://ucsantacruz.ucnrs.org/wp-admin/images/researchpics/ylrbirds/Great_Blue_Heron.jpg"/>
            <p:cNvPicPr>
              <a:picLocks noChangeArrowheads="1"/>
            </p:cNvPicPr>
            <p:nvPr/>
          </p:nvPicPr>
          <p:blipFill>
            <a:blip r:embed="rId4" cstate="screen"/>
            <a:srcRect/>
            <a:stretch>
              <a:fillRect/>
            </a:stretch>
          </p:blipFill>
          <p:spPr bwMode="auto">
            <a:xfrm>
              <a:off x="1820133" y="5181600"/>
              <a:ext cx="1849702" cy="1676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0" descr="http://schoolworkhelper.net/wp-content/uploads/2011/06/peregrine-falcon-2.jpg"/>
            <p:cNvPicPr>
              <a:picLocks noChangeArrowheads="1"/>
            </p:cNvPicPr>
            <p:nvPr/>
          </p:nvPicPr>
          <p:blipFill>
            <a:blip r:embed="rId5" cstate="screen"/>
            <a:srcRect/>
            <a:stretch>
              <a:fillRect/>
            </a:stretch>
          </p:blipFill>
          <p:spPr bwMode="auto">
            <a:xfrm>
              <a:off x="0" y="5181600"/>
              <a:ext cx="1814140" cy="1676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descr="IMG_1394.JPG"/>
            <p:cNvPicPr>
              <a:picLocks noChangeAspect="1"/>
            </p:cNvPicPr>
            <p:nvPr/>
          </p:nvPicPr>
          <p:blipFill rotWithShape="1">
            <a:blip r:embed="rId6">
              <a:extLst>
                <a:ext uri="{28A0092B-C50C-407E-A947-70E740481C1C}">
                  <a14:useLocalDpi xmlns:a14="http://schemas.microsoft.com/office/drawing/2010/main" val="0"/>
                </a:ext>
              </a:extLst>
            </a:blip>
            <a:srcRect l="14976" r="4727"/>
            <a:stretch/>
          </p:blipFill>
          <p:spPr>
            <a:xfrm>
              <a:off x="3657600" y="5181600"/>
              <a:ext cx="1905000" cy="1676400"/>
            </a:xfrm>
            <a:prstGeom prst="rect">
              <a:avLst/>
            </a:prstGeom>
            <a:ln w="38100">
              <a:solidFill>
                <a:schemeClr val="bg1"/>
              </a:solidFill>
            </a:ln>
          </p:spPr>
        </p:pic>
        <p:pic>
          <p:nvPicPr>
            <p:cNvPr id="15" name="Picture 2" descr="http://mysite.verizon.net/kohutek661/oimages/waterwillow.jpg"/>
            <p:cNvPicPr>
              <a:picLocks noChangeAspect="1" noChangeArrowheads="1"/>
            </p:cNvPicPr>
            <p:nvPr/>
          </p:nvPicPr>
          <p:blipFill rotWithShape="1">
            <a:blip r:embed="rId7" cstate="print"/>
            <a:srcRect l="8707" t="-505" r="12425" b="505"/>
            <a:stretch/>
          </p:blipFill>
          <p:spPr bwMode="auto">
            <a:xfrm>
              <a:off x="7366000" y="5181600"/>
              <a:ext cx="1763889" cy="1676400"/>
            </a:xfrm>
            <a:prstGeom prst="rect">
              <a:avLst/>
            </a:prstGeom>
            <a:noFill/>
            <a:ln w="38100">
              <a:solidFill>
                <a:schemeClr val="bg1"/>
              </a:solidFill>
            </a:ln>
          </p:spPr>
        </p:pic>
        <p:pic>
          <p:nvPicPr>
            <p:cNvPr id="16" name="Picture 4" descr="http://farm3.static.flickr.com/2763/4076034942_6293046d2b.jpg"/>
            <p:cNvPicPr>
              <a:picLocks noChangeAspect="1" noChangeArrowheads="1"/>
            </p:cNvPicPr>
            <p:nvPr/>
          </p:nvPicPr>
          <p:blipFill rotWithShape="1">
            <a:blip r:embed="rId8" cstate="print"/>
            <a:srcRect r="4171"/>
            <a:stretch/>
          </p:blipFill>
          <p:spPr bwMode="auto">
            <a:xfrm>
              <a:off x="5562600" y="5181601"/>
              <a:ext cx="1865489" cy="1676400"/>
            </a:xfrm>
            <a:prstGeom prst="rect">
              <a:avLst/>
            </a:prstGeom>
            <a:noFill/>
            <a:ln w="38100">
              <a:solidFill>
                <a:schemeClr val="bg1"/>
              </a:solidFill>
            </a:ln>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Benthos</a:t>
            </a:r>
            <a:endParaRPr lang="en-US" dirty="0"/>
          </a:p>
        </p:txBody>
      </p:sp>
      <p:sp>
        <p:nvSpPr>
          <p:cNvPr id="13" name="Content Placeholder 12"/>
          <p:cNvSpPr>
            <a:spLocks noGrp="1"/>
          </p:cNvSpPr>
          <p:nvPr>
            <p:ph idx="1"/>
          </p:nvPr>
        </p:nvSpPr>
        <p:spPr/>
        <p:txBody>
          <a:bodyPr/>
          <a:lstStyle/>
          <a:p>
            <a:r>
              <a:rPr lang="en-US" sz="2600" dirty="0" smtClean="0"/>
              <a:t>Community of tiny critters and plants that live in the sediment</a:t>
            </a:r>
            <a:endParaRPr lang="en-US" sz="2600" dirty="0"/>
          </a:p>
        </p:txBody>
      </p:sp>
      <p:pic>
        <p:nvPicPr>
          <p:cNvPr id="2052" name="Picture 4" descr="http://farm3.static.flickr.com/2763/4076034942_6293046d2b.jpg"/>
          <p:cNvPicPr>
            <a:picLocks noChangeAspect="1" noChangeArrowheads="1"/>
          </p:cNvPicPr>
          <p:nvPr/>
        </p:nvPicPr>
        <p:blipFill>
          <a:blip r:embed="rId3" cstate="print"/>
          <a:srcRect/>
          <a:stretch>
            <a:fillRect/>
          </a:stretch>
        </p:blipFill>
        <p:spPr bwMode="auto">
          <a:xfrm>
            <a:off x="3505200" y="2895600"/>
            <a:ext cx="2971800" cy="2145640"/>
          </a:xfrm>
          <a:prstGeom prst="rect">
            <a:avLst/>
          </a:prstGeom>
          <a:noFill/>
        </p:spPr>
      </p:pic>
      <p:pic>
        <p:nvPicPr>
          <p:cNvPr id="2054" name="Picture 6" descr="polychaete photo"/>
          <p:cNvPicPr>
            <a:picLocks noChangeAspect="1" noChangeArrowheads="1"/>
          </p:cNvPicPr>
          <p:nvPr/>
        </p:nvPicPr>
        <p:blipFill>
          <a:blip r:embed="rId4" cstate="print"/>
          <a:srcRect/>
          <a:stretch>
            <a:fillRect/>
          </a:stretch>
        </p:blipFill>
        <p:spPr bwMode="auto">
          <a:xfrm>
            <a:off x="533400" y="3200400"/>
            <a:ext cx="1428750" cy="885825"/>
          </a:xfrm>
          <a:prstGeom prst="rect">
            <a:avLst/>
          </a:prstGeom>
          <a:noFill/>
        </p:spPr>
      </p:pic>
      <p:pic>
        <p:nvPicPr>
          <p:cNvPr id="2056" name="Picture 8" descr="Chironomid larva"/>
          <p:cNvPicPr>
            <a:picLocks noChangeAspect="1" noChangeArrowheads="1"/>
          </p:cNvPicPr>
          <p:nvPr/>
        </p:nvPicPr>
        <p:blipFill>
          <a:blip r:embed="rId5" cstate="print"/>
          <a:srcRect/>
          <a:stretch>
            <a:fillRect/>
          </a:stretch>
        </p:blipFill>
        <p:spPr bwMode="auto">
          <a:xfrm>
            <a:off x="6629400" y="4800600"/>
            <a:ext cx="1181100" cy="1771650"/>
          </a:xfrm>
          <a:prstGeom prst="rect">
            <a:avLst/>
          </a:prstGeom>
          <a:noFill/>
        </p:spPr>
      </p:pic>
      <p:pic>
        <p:nvPicPr>
          <p:cNvPr id="2058" name="Picture 10" descr="Lake Michigan gastropods">
            <a:hlinkClick r:id="rId6"/>
          </p:cNvPr>
          <p:cNvPicPr>
            <a:picLocks noChangeAspect="1" noChangeArrowheads="1"/>
          </p:cNvPicPr>
          <p:nvPr/>
        </p:nvPicPr>
        <p:blipFill>
          <a:blip r:embed="rId7" cstate="print"/>
          <a:srcRect/>
          <a:stretch>
            <a:fillRect/>
          </a:stretch>
        </p:blipFill>
        <p:spPr bwMode="auto">
          <a:xfrm>
            <a:off x="228600" y="4800600"/>
            <a:ext cx="2343150" cy="1827657"/>
          </a:xfrm>
          <a:prstGeom prst="rect">
            <a:avLst/>
          </a:prstGeom>
          <a:noFill/>
        </p:spPr>
      </p:pic>
      <p:pic>
        <p:nvPicPr>
          <p:cNvPr id="2060" name="Picture 12" descr="Nitocra hibernica - a harpacticoid copepod"/>
          <p:cNvPicPr>
            <a:picLocks noChangeAspect="1" noChangeArrowheads="1"/>
          </p:cNvPicPr>
          <p:nvPr/>
        </p:nvPicPr>
        <p:blipFill>
          <a:blip r:embed="rId8" cstate="print"/>
          <a:srcRect/>
          <a:stretch>
            <a:fillRect/>
          </a:stretch>
        </p:blipFill>
        <p:spPr bwMode="auto">
          <a:xfrm>
            <a:off x="7848600" y="2667000"/>
            <a:ext cx="952500" cy="1962150"/>
          </a:xfrm>
          <a:prstGeom prst="rect">
            <a:avLst/>
          </a:prstGeom>
          <a:noFill/>
        </p:spPr>
      </p:pic>
      <p:pic>
        <p:nvPicPr>
          <p:cNvPr id="2062" name="Picture 14" descr="nemertean worm"/>
          <p:cNvPicPr>
            <a:picLocks noChangeAspect="1" noChangeArrowheads="1"/>
          </p:cNvPicPr>
          <p:nvPr/>
        </p:nvPicPr>
        <p:blipFill>
          <a:blip r:embed="rId9" cstate="print"/>
          <a:srcRect/>
          <a:stretch>
            <a:fillRect/>
          </a:stretch>
        </p:blipFill>
        <p:spPr bwMode="auto">
          <a:xfrm>
            <a:off x="3309257" y="5791200"/>
            <a:ext cx="2177143" cy="609600"/>
          </a:xfrm>
          <a:prstGeom prst="rect">
            <a:avLst/>
          </a:prstGeom>
          <a:noFill/>
        </p:spPr>
      </p:pic>
      <p:pic>
        <p:nvPicPr>
          <p:cNvPr id="2064" name="Picture 16" descr="Arcella sp. - a testate amoeba"/>
          <p:cNvPicPr>
            <a:picLocks noChangeAspect="1" noChangeArrowheads="1"/>
          </p:cNvPicPr>
          <p:nvPr/>
        </p:nvPicPr>
        <p:blipFill>
          <a:blip r:embed="rId10" cstate="print"/>
          <a:srcRect/>
          <a:stretch>
            <a:fillRect/>
          </a:stretch>
        </p:blipFill>
        <p:spPr bwMode="auto">
          <a:xfrm>
            <a:off x="7848600" y="685800"/>
            <a:ext cx="942975" cy="1143001"/>
          </a:xfrm>
          <a:prstGeom prst="rect">
            <a:avLst/>
          </a:prstGeom>
          <a:noFill/>
        </p:spPr>
      </p:pic>
      <p:pic>
        <p:nvPicPr>
          <p:cNvPr id="2066" name="Picture 18" descr="freshwater hydra"/>
          <p:cNvPicPr>
            <a:picLocks noChangeAspect="1" noChangeArrowheads="1"/>
          </p:cNvPicPr>
          <p:nvPr/>
        </p:nvPicPr>
        <p:blipFill>
          <a:blip r:embed="rId11" cstate="print"/>
          <a:srcRect/>
          <a:stretch>
            <a:fillRect/>
          </a:stretch>
        </p:blipFill>
        <p:spPr bwMode="auto">
          <a:xfrm>
            <a:off x="3352800" y="381000"/>
            <a:ext cx="847725" cy="1181101"/>
          </a:xfrm>
          <a:prstGeom prst="rect">
            <a:avLst/>
          </a:prstGeom>
          <a:noFill/>
        </p:spPr>
      </p:pic>
      <p:pic>
        <p:nvPicPr>
          <p:cNvPr id="2068" name="Picture 20" descr="Lirceus lineatus"/>
          <p:cNvPicPr>
            <a:picLocks noChangeAspect="1" noChangeArrowheads="1"/>
          </p:cNvPicPr>
          <p:nvPr/>
        </p:nvPicPr>
        <p:blipFill>
          <a:blip r:embed="rId12" cstate="print"/>
          <a:srcRect/>
          <a:stretch>
            <a:fillRect/>
          </a:stretch>
        </p:blipFill>
        <p:spPr bwMode="auto">
          <a:xfrm>
            <a:off x="5486400" y="762000"/>
            <a:ext cx="1428750" cy="1066801"/>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Picture 4" descr="http://upload.wikimedia.org/wikipedia/commons/e/ea/2003-11-27_Northerner_boots_in_mud.jpg"/>
          <p:cNvPicPr>
            <a:picLocks noChangeAspect="1" noChangeArrowheads="1"/>
          </p:cNvPicPr>
          <p:nvPr/>
        </p:nvPicPr>
        <p:blipFill>
          <a:blip r:embed="rId3" cstate="screen"/>
          <a:srcRect/>
          <a:stretch>
            <a:fillRect/>
          </a:stretch>
        </p:blipFill>
        <p:spPr bwMode="auto">
          <a:xfrm>
            <a:off x="2895600" y="0"/>
            <a:ext cx="6248400" cy="6858000"/>
          </a:xfrm>
          <a:prstGeom prst="rect">
            <a:avLst/>
          </a:prstGeom>
          <a:noFill/>
        </p:spPr>
      </p:pic>
      <p:sp>
        <p:nvSpPr>
          <p:cNvPr id="2" name="Title 1"/>
          <p:cNvSpPr>
            <a:spLocks noGrp="1"/>
          </p:cNvSpPr>
          <p:nvPr>
            <p:ph type="title"/>
          </p:nvPr>
        </p:nvSpPr>
        <p:spPr>
          <a:xfrm>
            <a:off x="5029200" y="4343400"/>
            <a:ext cx="3657600" cy="871538"/>
          </a:xfrm>
        </p:spPr>
        <p:txBody>
          <a:bodyPr/>
          <a:lstStyle/>
          <a:p>
            <a:pPr algn="r"/>
            <a:r>
              <a:rPr lang="en-US" b="0" dirty="0" smtClean="0">
                <a:ln w="18415" cmpd="sng">
                  <a:solidFill>
                    <a:srgbClr val="FFFFFF"/>
                  </a:solidFill>
                  <a:prstDash val="solid"/>
                </a:ln>
                <a:solidFill>
                  <a:srgbClr val="FFFFFF"/>
                </a:solidFill>
                <a:effectLst>
                  <a:outerShdw blurRad="63500" dir="3600000" sx="101000" sy="101000" algn="tl" rotWithShape="0">
                    <a:srgbClr val="000000">
                      <a:alpha val="70000"/>
                    </a:srgbClr>
                  </a:outerShdw>
                </a:effectLst>
              </a:rPr>
              <a:t>clean sediment </a:t>
            </a:r>
          </a:p>
        </p:txBody>
      </p:sp>
      <p:pic>
        <p:nvPicPr>
          <p:cNvPr id="5" name="Picture Placeholder 5" descr="Grand Cal-7.JPG"/>
          <p:cNvPicPr>
            <a:picLocks noGrp="1" noChangeAspect="1"/>
          </p:cNvPicPr>
          <p:nvPr>
            <p:ph type="pic" idx="1"/>
          </p:nvPr>
        </p:nvPicPr>
        <p:blipFill>
          <a:blip r:embed="rId4" cstate="print"/>
          <a:srcRect b="29885"/>
          <a:stretch>
            <a:fillRect/>
          </a:stretch>
        </p:blipFill>
        <p:spPr>
          <a:xfrm rot="5400000">
            <a:off x="-1104900" y="1104900"/>
            <a:ext cx="6858000" cy="4648200"/>
          </a:xfrm>
        </p:spPr>
      </p:pic>
      <p:sp>
        <p:nvSpPr>
          <p:cNvPr id="7" name="Title 1"/>
          <p:cNvSpPr txBox="1">
            <a:spLocks/>
          </p:cNvSpPr>
          <p:nvPr/>
        </p:nvSpPr>
        <p:spPr>
          <a:xfrm>
            <a:off x="76200" y="4343400"/>
            <a:ext cx="4419600" cy="871538"/>
          </a:xfrm>
          <a:prstGeom prst="rect">
            <a:avLst/>
          </a:prstGeom>
        </p:spPr>
        <p:txBody>
          <a:bodyPr vert="horz" lIns="91440" tIns="45720" rIns="91440" bIns="45720" rtlCol="0" anchor="b" anchorCtr="0">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w="18415" cmpd="sng">
                  <a:solidFill>
                    <a:srgbClr val="FFFFFF"/>
                  </a:solidFill>
                  <a:prstDash val="solid"/>
                </a:ln>
                <a:solidFill>
                  <a:srgbClr val="FFFFFF"/>
                </a:solidFill>
                <a:effectLst>
                  <a:outerShdw blurRad="63500" dir="3600000" sx="101000" sy="101000" algn="tl" rotWithShape="0">
                    <a:srgbClr val="000000">
                      <a:alpha val="70000"/>
                    </a:srgbClr>
                  </a:outerShdw>
                </a:effectLst>
                <a:uLnTx/>
                <a:uFillTx/>
                <a:latin typeface="+mj-lt"/>
                <a:ea typeface="+mj-ea"/>
                <a:cs typeface="+mj-cs"/>
              </a:rPr>
              <a:t>polluted sediment </a:t>
            </a:r>
          </a:p>
        </p:txBody>
      </p:sp>
      <p:cxnSp>
        <p:nvCxnSpPr>
          <p:cNvPr id="9" name="Straight Connector 8"/>
          <p:cNvCxnSpPr/>
          <p:nvPr/>
        </p:nvCxnSpPr>
        <p:spPr>
          <a:xfrm>
            <a:off x="4648200" y="0"/>
            <a:ext cx="0" cy="6858000"/>
          </a:xfrm>
          <a:prstGeom prst="line">
            <a:avLst/>
          </a:prstGeom>
          <a:ln w="53975"/>
        </p:spPr>
        <p:style>
          <a:lnRef idx="1">
            <a:schemeClr val="accent1"/>
          </a:lnRef>
          <a:fillRef idx="0">
            <a:schemeClr val="accent1"/>
          </a:fillRef>
          <a:effectRef idx="0">
            <a:schemeClr val="accent1"/>
          </a:effectRef>
          <a:fontRef idx="minor">
            <a:schemeClr val="tx1"/>
          </a:fontRef>
        </p:style>
      </p:cxnSp>
      <p:pic>
        <p:nvPicPr>
          <p:cNvPr id="8" name="Picture 4" descr="http://farm3.static.flickr.com/2763/4076034942_6293046d2b.jpg"/>
          <p:cNvPicPr>
            <a:picLocks noChangeAspect="1" noChangeArrowheads="1"/>
          </p:cNvPicPr>
          <p:nvPr/>
        </p:nvPicPr>
        <p:blipFill>
          <a:blip r:embed="rId5" cstate="print"/>
          <a:srcRect/>
          <a:stretch>
            <a:fillRect/>
          </a:stretch>
        </p:blipFill>
        <p:spPr bwMode="auto">
          <a:xfrm>
            <a:off x="6248400" y="5486400"/>
            <a:ext cx="1295400" cy="93527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00" y="5715000"/>
            <a:ext cx="7239000" cy="609600"/>
          </a:xfrm>
        </p:spPr>
        <p:txBody>
          <a:bodyPr/>
          <a:lstStyle/>
          <a:p>
            <a:pPr>
              <a:buNone/>
            </a:pPr>
            <a:r>
              <a:rPr lang="en-US" sz="2800" dirty="0" smtClean="0"/>
              <a:t>Polluted Sediment = Polluted Benthos</a:t>
            </a:r>
            <a:endParaRPr lang="en-US" sz="2800" dirty="0"/>
          </a:p>
        </p:txBody>
      </p:sp>
      <p:grpSp>
        <p:nvGrpSpPr>
          <p:cNvPr id="34" name="Group 33"/>
          <p:cNvGrpSpPr/>
          <p:nvPr/>
        </p:nvGrpSpPr>
        <p:grpSpPr>
          <a:xfrm>
            <a:off x="0" y="0"/>
            <a:ext cx="1905000" cy="6858000"/>
            <a:chOff x="-838200" y="762000"/>
            <a:chExt cx="1905000" cy="6858000"/>
          </a:xfrm>
        </p:grpSpPr>
        <p:grpSp>
          <p:nvGrpSpPr>
            <p:cNvPr id="27" name="Group 26"/>
            <p:cNvGrpSpPr/>
            <p:nvPr/>
          </p:nvGrpSpPr>
          <p:grpSpPr>
            <a:xfrm>
              <a:off x="-838200" y="762000"/>
              <a:ext cx="1905000" cy="6858000"/>
              <a:chOff x="-736917" y="1870367"/>
              <a:chExt cx="1674813" cy="5611093"/>
            </a:xfrm>
          </p:grpSpPr>
          <p:pic>
            <p:nvPicPr>
              <p:cNvPr id="28" name="Picture 8" descr="http://ucsantacruz.ucnrs.org/wp-admin/images/researchpics/ylrbirds/Great_Blue_Heron.jpg"/>
              <p:cNvPicPr>
                <a:picLocks noChangeArrowheads="1"/>
              </p:cNvPicPr>
              <p:nvPr/>
            </p:nvPicPr>
            <p:blipFill>
              <a:blip r:embed="rId3" cstate="screen"/>
              <a:srcRect/>
              <a:stretch>
                <a:fillRect/>
              </a:stretch>
            </p:blipFill>
            <p:spPr bwMode="auto">
              <a:xfrm>
                <a:off x="-736917" y="3241968"/>
                <a:ext cx="1674813" cy="13716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9" name="Picture 10" descr="http://schoolworkhelper.net/wp-content/uploads/2011/06/peregrine-falcon-2.jpg"/>
              <p:cNvPicPr>
                <a:picLocks noChangeArrowheads="1"/>
              </p:cNvPicPr>
              <p:nvPr/>
            </p:nvPicPr>
            <p:blipFill>
              <a:blip r:embed="rId4" cstate="screen"/>
              <a:srcRect/>
              <a:stretch>
                <a:fillRect/>
              </a:stretch>
            </p:blipFill>
            <p:spPr bwMode="auto">
              <a:xfrm>
                <a:off x="-736917" y="1870367"/>
                <a:ext cx="1674813" cy="13716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 name="Picture 6" descr="http://www.fcps.edu/islandcreekes/ecology/Fish/Bluegill/bluegill4.jpg"/>
              <p:cNvPicPr>
                <a:picLocks noChangeArrowheads="1"/>
              </p:cNvPicPr>
              <p:nvPr/>
            </p:nvPicPr>
            <p:blipFill>
              <a:blip r:embed="rId5" cstate="screen"/>
              <a:srcRect/>
              <a:stretch>
                <a:fillRect/>
              </a:stretch>
            </p:blipFill>
            <p:spPr bwMode="auto">
              <a:xfrm>
                <a:off x="-736917" y="4675914"/>
                <a:ext cx="1667302" cy="13716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1" name="Picture 4" descr="http://www.wonderfulphotos.com/articles/macro/dragonflies/images/1.jpg"/>
              <p:cNvPicPr>
                <a:picLocks noChangeArrowheads="1"/>
              </p:cNvPicPr>
              <p:nvPr/>
            </p:nvPicPr>
            <p:blipFill>
              <a:blip r:embed="rId6" cstate="screen"/>
              <a:srcRect/>
              <a:stretch>
                <a:fillRect/>
              </a:stretch>
            </p:blipFill>
            <p:spPr bwMode="auto">
              <a:xfrm>
                <a:off x="-736917" y="6109859"/>
                <a:ext cx="1674813" cy="13716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pic>
          <p:nvPicPr>
            <p:cNvPr id="33" name="Picture 4" descr="http://farm3.static.flickr.com/2763/4076034942_6293046d2b.jpg"/>
            <p:cNvPicPr>
              <a:picLocks noChangeAspect="1" noChangeArrowheads="1"/>
            </p:cNvPicPr>
            <p:nvPr/>
          </p:nvPicPr>
          <p:blipFill>
            <a:blip r:embed="rId7" cstate="print"/>
            <a:srcRect/>
            <a:stretch>
              <a:fillRect/>
            </a:stretch>
          </p:blipFill>
          <p:spPr bwMode="auto">
            <a:xfrm>
              <a:off x="-838200" y="5943600"/>
              <a:ext cx="1905000" cy="1676400"/>
            </a:xfrm>
            <a:prstGeom prst="rect">
              <a:avLst/>
            </a:prstGeom>
            <a:noFill/>
          </p:spPr>
        </p:pic>
      </p:grpSp>
      <p:sp>
        <p:nvSpPr>
          <p:cNvPr id="35" name="Down Arrow 34"/>
          <p:cNvSpPr/>
          <p:nvPr/>
        </p:nvSpPr>
        <p:spPr>
          <a:xfrm rot="16200000">
            <a:off x="2095500" y="5753100"/>
            <a:ext cx="304800" cy="381000"/>
          </a:xfrm>
          <a:prstGeom prst="downArrow">
            <a:avLst/>
          </a:prstGeom>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36" name="Up Arrow 35"/>
          <p:cNvSpPr/>
          <p:nvPr/>
        </p:nvSpPr>
        <p:spPr>
          <a:xfrm>
            <a:off x="4648200" y="533400"/>
            <a:ext cx="1524000" cy="4648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rot="16200000">
            <a:off x="3677334" y="2762935"/>
            <a:ext cx="3429001" cy="646331"/>
          </a:xfrm>
          <a:prstGeom prst="rect">
            <a:avLst/>
          </a:prstGeom>
          <a:noFill/>
        </p:spPr>
        <p:txBody>
          <a:bodyPr wrap="square" rtlCol="0">
            <a:spAutoFit/>
          </a:bodyPr>
          <a:lstStyle/>
          <a:p>
            <a:pPr algn="ctr"/>
            <a:r>
              <a:rPr lang="en-US" sz="3600" dirty="0" smtClean="0"/>
              <a:t>Pollution</a:t>
            </a:r>
            <a:endParaRPr lang="en-US" sz="3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5400" b="0" dirty="0" smtClean="0">
                <a:ln w="18415" cmpd="sng">
                  <a:solidFill>
                    <a:srgbClr val="FFFFFF"/>
                  </a:solidFill>
                  <a:prstDash val="solid"/>
                </a:ln>
                <a:effectLst>
                  <a:outerShdw blurRad="63500" dir="3600000" algn="tl" rotWithShape="0">
                    <a:srgbClr val="000000">
                      <a:alpha val="70000"/>
                    </a:srgbClr>
                  </a:outerShdw>
                </a:effectLst>
              </a:rPr>
              <a:t>Bioaccumulation</a:t>
            </a:r>
            <a:endParaRPr lang="en-US" sz="5400" b="0" dirty="0">
              <a:ln w="18415" cmpd="sng">
                <a:solidFill>
                  <a:srgbClr val="FFFFFF"/>
                </a:solidFill>
                <a:prstDash val="solid"/>
              </a:ln>
              <a:effectLst>
                <a:outerShdw blurRad="63500" dir="3600000" algn="tl" rotWithShape="0">
                  <a:srgbClr val="000000">
                    <a:alpha val="70000"/>
                  </a:srgbClr>
                </a:outerShdw>
              </a:effectLst>
            </a:endParaRPr>
          </a:p>
        </p:txBody>
      </p:sp>
      <p:sp>
        <p:nvSpPr>
          <p:cNvPr id="7" name="Rectangle 3"/>
          <p:cNvSpPr>
            <a:spLocks noGrp="1" noChangeArrowheads="1"/>
          </p:cNvSpPr>
          <p:nvPr>
            <p:ph idx="1"/>
          </p:nvPr>
        </p:nvSpPr>
        <p:spPr>
          <a:xfrm>
            <a:off x="952500" y="1752600"/>
            <a:ext cx="7239000" cy="3733800"/>
          </a:xfrm>
        </p:spPr>
        <p:txBody>
          <a:bodyPr/>
          <a:lstStyle/>
          <a:p>
            <a:r>
              <a:rPr lang="en-US" sz="2400" dirty="0" smtClean="0"/>
              <a:t>When a fish eats polluted benthic organisms, that pollution goes into the fish and can remain a long time. If the fish eats more polluted benthic organisms, the pollution inside the fish increases. This is bioaccumulation.</a:t>
            </a:r>
          </a:p>
          <a:p>
            <a:r>
              <a:rPr lang="en-US" sz="2400" dirty="0"/>
              <a:t>B</a:t>
            </a:r>
            <a:r>
              <a:rPr lang="en-US" sz="2400" dirty="0" smtClean="0"/>
              <a:t>ioaccumulation demonstration</a:t>
            </a:r>
            <a:endParaRPr lang="en-US" sz="2400" dirty="0"/>
          </a:p>
        </p:txBody>
      </p:sp>
      <p:grpSp>
        <p:nvGrpSpPr>
          <p:cNvPr id="13" name="Group 12"/>
          <p:cNvGrpSpPr/>
          <p:nvPr/>
        </p:nvGrpSpPr>
        <p:grpSpPr>
          <a:xfrm>
            <a:off x="0" y="5181600"/>
            <a:ext cx="9129889" cy="1676401"/>
            <a:chOff x="0" y="5181600"/>
            <a:chExt cx="9129889" cy="1676401"/>
          </a:xfrm>
        </p:grpSpPr>
        <p:pic>
          <p:nvPicPr>
            <p:cNvPr id="14" name="Picture 8" descr="http://ucsantacruz.ucnrs.org/wp-admin/images/researchpics/ylrbirds/Great_Blue_Heron.jpg"/>
            <p:cNvPicPr>
              <a:picLocks noChangeArrowheads="1"/>
            </p:cNvPicPr>
            <p:nvPr/>
          </p:nvPicPr>
          <p:blipFill>
            <a:blip r:embed="rId3" cstate="screen"/>
            <a:srcRect/>
            <a:stretch>
              <a:fillRect/>
            </a:stretch>
          </p:blipFill>
          <p:spPr bwMode="auto">
            <a:xfrm>
              <a:off x="1820133" y="5181600"/>
              <a:ext cx="1849702" cy="1676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0" descr="http://schoolworkhelper.net/wp-content/uploads/2011/06/peregrine-falcon-2.jpg"/>
            <p:cNvPicPr>
              <a:picLocks noChangeArrowheads="1"/>
            </p:cNvPicPr>
            <p:nvPr/>
          </p:nvPicPr>
          <p:blipFill>
            <a:blip r:embed="rId4" cstate="screen"/>
            <a:srcRect/>
            <a:stretch>
              <a:fillRect/>
            </a:stretch>
          </p:blipFill>
          <p:spPr bwMode="auto">
            <a:xfrm>
              <a:off x="0" y="5181600"/>
              <a:ext cx="1814140" cy="1676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descr="IMG_1394.JPG"/>
            <p:cNvPicPr>
              <a:picLocks noChangeAspect="1"/>
            </p:cNvPicPr>
            <p:nvPr/>
          </p:nvPicPr>
          <p:blipFill rotWithShape="1">
            <a:blip r:embed="rId5">
              <a:extLst>
                <a:ext uri="{28A0092B-C50C-407E-A947-70E740481C1C}">
                  <a14:useLocalDpi xmlns:a14="http://schemas.microsoft.com/office/drawing/2010/main" val="0"/>
                </a:ext>
              </a:extLst>
            </a:blip>
            <a:srcRect l="14976" r="4727"/>
            <a:stretch/>
          </p:blipFill>
          <p:spPr>
            <a:xfrm>
              <a:off x="3657600" y="5181600"/>
              <a:ext cx="1905000" cy="1676400"/>
            </a:xfrm>
            <a:prstGeom prst="rect">
              <a:avLst/>
            </a:prstGeom>
            <a:ln w="38100">
              <a:solidFill>
                <a:schemeClr val="bg1"/>
              </a:solidFill>
            </a:ln>
          </p:spPr>
        </p:pic>
        <p:pic>
          <p:nvPicPr>
            <p:cNvPr id="17" name="Picture 2" descr="http://mysite.verizon.net/kohutek661/oimages/waterwillow.jpg"/>
            <p:cNvPicPr>
              <a:picLocks noChangeAspect="1" noChangeArrowheads="1"/>
            </p:cNvPicPr>
            <p:nvPr/>
          </p:nvPicPr>
          <p:blipFill rotWithShape="1">
            <a:blip r:embed="rId6" cstate="print"/>
            <a:srcRect l="8707" t="-505" r="12425" b="505"/>
            <a:stretch/>
          </p:blipFill>
          <p:spPr bwMode="auto">
            <a:xfrm>
              <a:off x="7366000" y="5181600"/>
              <a:ext cx="1763889" cy="1676400"/>
            </a:xfrm>
            <a:prstGeom prst="rect">
              <a:avLst/>
            </a:prstGeom>
            <a:noFill/>
            <a:ln w="38100">
              <a:solidFill>
                <a:schemeClr val="bg1"/>
              </a:solidFill>
            </a:ln>
          </p:spPr>
        </p:pic>
        <p:pic>
          <p:nvPicPr>
            <p:cNvPr id="18" name="Picture 4" descr="http://farm3.static.flickr.com/2763/4076034942_6293046d2b.jpg"/>
            <p:cNvPicPr>
              <a:picLocks noChangeAspect="1" noChangeArrowheads="1"/>
            </p:cNvPicPr>
            <p:nvPr/>
          </p:nvPicPr>
          <p:blipFill rotWithShape="1">
            <a:blip r:embed="rId7" cstate="print"/>
            <a:srcRect r="4171"/>
            <a:stretch/>
          </p:blipFill>
          <p:spPr bwMode="auto">
            <a:xfrm>
              <a:off x="5562600" y="5181601"/>
              <a:ext cx="1865489" cy="1676400"/>
            </a:xfrm>
            <a:prstGeom prst="rect">
              <a:avLst/>
            </a:prstGeom>
            <a:noFill/>
            <a:ln w="38100">
              <a:solidFill>
                <a:schemeClr val="bg1"/>
              </a:solidFill>
            </a:ln>
          </p:spPr>
        </p:pic>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sosceles Triangle 14"/>
          <p:cNvSpPr/>
          <p:nvPr/>
        </p:nvSpPr>
        <p:spPr>
          <a:xfrm rot="10800000">
            <a:off x="3886200" y="1219199"/>
            <a:ext cx="2895600" cy="4572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438400" y="5715000"/>
            <a:ext cx="7239000" cy="609600"/>
          </a:xfrm>
        </p:spPr>
        <p:txBody>
          <a:bodyPr/>
          <a:lstStyle/>
          <a:p>
            <a:pPr>
              <a:buNone/>
            </a:pPr>
            <a:r>
              <a:rPr lang="en-US" sz="2800" dirty="0" smtClean="0"/>
              <a:t>Polluted Sediment = Polluted Benthos</a:t>
            </a:r>
            <a:endParaRPr lang="en-US" sz="2800" dirty="0"/>
          </a:p>
        </p:txBody>
      </p:sp>
      <p:grpSp>
        <p:nvGrpSpPr>
          <p:cNvPr id="2" name="Group 33"/>
          <p:cNvGrpSpPr/>
          <p:nvPr/>
        </p:nvGrpSpPr>
        <p:grpSpPr>
          <a:xfrm>
            <a:off x="0" y="0"/>
            <a:ext cx="1905000" cy="6858000"/>
            <a:chOff x="-838200" y="762000"/>
            <a:chExt cx="1905000" cy="6858000"/>
          </a:xfrm>
        </p:grpSpPr>
        <p:grpSp>
          <p:nvGrpSpPr>
            <p:cNvPr id="4" name="Group 26"/>
            <p:cNvGrpSpPr/>
            <p:nvPr/>
          </p:nvGrpSpPr>
          <p:grpSpPr>
            <a:xfrm>
              <a:off x="-838200" y="762000"/>
              <a:ext cx="1905000" cy="6858000"/>
              <a:chOff x="-736917" y="1870367"/>
              <a:chExt cx="1674813" cy="5611093"/>
            </a:xfrm>
          </p:grpSpPr>
          <p:pic>
            <p:nvPicPr>
              <p:cNvPr id="28" name="Picture 8" descr="http://ucsantacruz.ucnrs.org/wp-admin/images/researchpics/ylrbirds/Great_Blue_Heron.jpg"/>
              <p:cNvPicPr>
                <a:picLocks noChangeArrowheads="1"/>
              </p:cNvPicPr>
              <p:nvPr/>
            </p:nvPicPr>
            <p:blipFill>
              <a:blip r:embed="rId3" cstate="screen"/>
              <a:srcRect/>
              <a:stretch>
                <a:fillRect/>
              </a:stretch>
            </p:blipFill>
            <p:spPr bwMode="auto">
              <a:xfrm>
                <a:off x="-736917" y="3241968"/>
                <a:ext cx="1674813" cy="13716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9" name="Picture 10" descr="http://schoolworkhelper.net/wp-content/uploads/2011/06/peregrine-falcon-2.jpg"/>
              <p:cNvPicPr>
                <a:picLocks noChangeArrowheads="1"/>
              </p:cNvPicPr>
              <p:nvPr/>
            </p:nvPicPr>
            <p:blipFill>
              <a:blip r:embed="rId4" cstate="screen"/>
              <a:srcRect/>
              <a:stretch>
                <a:fillRect/>
              </a:stretch>
            </p:blipFill>
            <p:spPr bwMode="auto">
              <a:xfrm>
                <a:off x="-736917" y="1870367"/>
                <a:ext cx="1674813" cy="13716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 name="Picture 6" descr="http://www.fcps.edu/islandcreekes/ecology/Fish/Bluegill/bluegill4.jpg"/>
              <p:cNvPicPr>
                <a:picLocks noChangeArrowheads="1"/>
              </p:cNvPicPr>
              <p:nvPr/>
            </p:nvPicPr>
            <p:blipFill>
              <a:blip r:embed="rId5" cstate="screen"/>
              <a:srcRect/>
              <a:stretch>
                <a:fillRect/>
              </a:stretch>
            </p:blipFill>
            <p:spPr bwMode="auto">
              <a:xfrm>
                <a:off x="-736917" y="4675914"/>
                <a:ext cx="1667302" cy="13716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1" name="Picture 4" descr="http://www.wonderfulphotos.com/articles/macro/dragonflies/images/1.jpg"/>
              <p:cNvPicPr>
                <a:picLocks noChangeArrowheads="1"/>
              </p:cNvPicPr>
              <p:nvPr/>
            </p:nvPicPr>
            <p:blipFill>
              <a:blip r:embed="rId6" cstate="screen"/>
              <a:srcRect/>
              <a:stretch>
                <a:fillRect/>
              </a:stretch>
            </p:blipFill>
            <p:spPr bwMode="auto">
              <a:xfrm>
                <a:off x="-736917" y="6109859"/>
                <a:ext cx="1674813" cy="13716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pic>
          <p:nvPicPr>
            <p:cNvPr id="33" name="Picture 4" descr="http://farm3.static.flickr.com/2763/4076034942_6293046d2b.jpg"/>
            <p:cNvPicPr>
              <a:picLocks noChangeAspect="1" noChangeArrowheads="1"/>
            </p:cNvPicPr>
            <p:nvPr/>
          </p:nvPicPr>
          <p:blipFill>
            <a:blip r:embed="rId7" cstate="print"/>
            <a:srcRect/>
            <a:stretch>
              <a:fillRect/>
            </a:stretch>
          </p:blipFill>
          <p:spPr bwMode="auto">
            <a:xfrm>
              <a:off x="-838200" y="5943600"/>
              <a:ext cx="1905000" cy="1676400"/>
            </a:xfrm>
            <a:prstGeom prst="rect">
              <a:avLst/>
            </a:prstGeom>
            <a:noFill/>
          </p:spPr>
        </p:pic>
      </p:grpSp>
      <p:sp>
        <p:nvSpPr>
          <p:cNvPr id="35" name="Down Arrow 34"/>
          <p:cNvSpPr/>
          <p:nvPr/>
        </p:nvSpPr>
        <p:spPr>
          <a:xfrm rot="16200000">
            <a:off x="2095500" y="5753100"/>
            <a:ext cx="304800" cy="381000"/>
          </a:xfrm>
          <a:prstGeom prst="downArrow">
            <a:avLst/>
          </a:prstGeom>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37" name="TextBox 36"/>
          <p:cNvSpPr txBox="1"/>
          <p:nvPr/>
        </p:nvSpPr>
        <p:spPr>
          <a:xfrm rot="16200000">
            <a:off x="3677334" y="2229535"/>
            <a:ext cx="3429001" cy="646331"/>
          </a:xfrm>
          <a:prstGeom prst="rect">
            <a:avLst/>
          </a:prstGeom>
          <a:noFill/>
        </p:spPr>
        <p:txBody>
          <a:bodyPr wrap="square" rtlCol="0">
            <a:spAutoFit/>
          </a:bodyPr>
          <a:lstStyle/>
          <a:p>
            <a:pPr algn="ctr"/>
            <a:r>
              <a:rPr lang="en-US" sz="3600" dirty="0" smtClean="0"/>
              <a:t>Pollution</a:t>
            </a:r>
            <a:endParaRPr lang="en-US" sz="3600" dirty="0"/>
          </a:p>
        </p:txBody>
      </p:sp>
      <p:sp>
        <p:nvSpPr>
          <p:cNvPr id="14" name="Isosceles Triangle 13"/>
          <p:cNvSpPr/>
          <p:nvPr/>
        </p:nvSpPr>
        <p:spPr>
          <a:xfrm>
            <a:off x="2895600" y="152400"/>
            <a:ext cx="4953000" cy="1066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3886200" y="1219200"/>
            <a:ext cx="2895600" cy="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Area of Concern information</a:t>
            </a:r>
            <a:endParaRPr lang="en-US" dirty="0"/>
          </a:p>
        </p:txBody>
      </p:sp>
      <p:sp>
        <p:nvSpPr>
          <p:cNvPr id="3" name="Content Placeholder 2"/>
          <p:cNvSpPr>
            <a:spLocks noGrp="1"/>
          </p:cNvSpPr>
          <p:nvPr>
            <p:ph idx="1"/>
          </p:nvPr>
        </p:nvSpPr>
        <p:spPr>
          <a:xfrm>
            <a:off x="381000" y="1676400"/>
            <a:ext cx="3086100" cy="4267200"/>
          </a:xfrm>
        </p:spPr>
        <p:txBody>
          <a:bodyPr/>
          <a:lstStyle/>
          <a:p>
            <a:r>
              <a:rPr lang="en-US" sz="1800" dirty="0" smtClean="0">
                <a:hlinkClick r:id="rId3"/>
              </a:rPr>
              <a:t>GreatLakesMud.org</a:t>
            </a:r>
            <a:r>
              <a:rPr lang="en-US" sz="1800" dirty="0" smtClean="0"/>
              <a:t> has a page dedicated to the cleanup of each Area of Concern.</a:t>
            </a:r>
          </a:p>
          <a:p>
            <a:r>
              <a:rPr lang="en-US" sz="1800" dirty="0" smtClean="0"/>
              <a:t>On each Area of Concern page, look for 1) the number of cubic yards being remediated, 2) the number of acres to be restored, and 3) the cost.</a:t>
            </a:r>
          </a:p>
          <a:p>
            <a:r>
              <a:rPr lang="en-US" sz="1800" dirty="0" smtClean="0"/>
              <a:t>Use that information on the next slide.</a:t>
            </a:r>
            <a:endParaRPr lang="en-US" sz="1800" dirty="0"/>
          </a:p>
        </p:txBody>
      </p:sp>
      <p:graphicFrame>
        <p:nvGraphicFramePr>
          <p:cNvPr id="7" name="Table 6"/>
          <p:cNvGraphicFramePr>
            <a:graphicFrameLocks noGrp="1"/>
          </p:cNvGraphicFramePr>
          <p:nvPr>
            <p:extLst>
              <p:ext uri="{D42A27DB-BD31-4B8C-83A1-F6EECF244321}">
                <p14:modId xmlns:p14="http://schemas.microsoft.com/office/powerpoint/2010/main" val="3407250495"/>
              </p:ext>
            </p:extLst>
          </p:nvPr>
        </p:nvGraphicFramePr>
        <p:xfrm>
          <a:off x="3810000" y="1600200"/>
          <a:ext cx="5181600" cy="4495799"/>
        </p:xfrm>
        <a:graphic>
          <a:graphicData uri="http://schemas.openxmlformats.org/drawingml/2006/table">
            <a:tbl>
              <a:tblPr firstRow="1" bandRow="1">
                <a:tableStyleId>{C4B1156A-380E-4F78-BDF5-A606A8083BF9}</a:tableStyleId>
              </a:tblPr>
              <a:tblGrid>
                <a:gridCol w="2590800"/>
                <a:gridCol w="2590800"/>
              </a:tblGrid>
              <a:tr h="721304">
                <a:tc>
                  <a:txBody>
                    <a:bodyPr/>
                    <a:lstStyle/>
                    <a:p>
                      <a:r>
                        <a:rPr lang="en-US" dirty="0" smtClean="0"/>
                        <a:t>Indiana</a:t>
                      </a:r>
                      <a:endParaRPr lang="en-US" dirty="0"/>
                    </a:p>
                  </a:txBody>
                  <a:tcPr/>
                </a:tc>
                <a:tc>
                  <a:txBody>
                    <a:bodyPr/>
                    <a:lstStyle/>
                    <a:p>
                      <a:r>
                        <a:rPr lang="en-US" dirty="0" smtClean="0"/>
                        <a:t>Minnesota</a:t>
                      </a:r>
                      <a:endParaRPr lang="en-US" dirty="0"/>
                    </a:p>
                  </a:txBody>
                  <a:tcPr/>
                </a:tc>
              </a:tr>
              <a:tr h="721304">
                <a:tc>
                  <a:txBody>
                    <a:bodyPr/>
                    <a:lstStyle/>
                    <a:p>
                      <a:r>
                        <a:rPr lang="en-US" sz="1200" dirty="0" smtClean="0">
                          <a:hlinkClick r:id="rId4"/>
                        </a:rPr>
                        <a:t>Grand Calumet</a:t>
                      </a:r>
                      <a:r>
                        <a:rPr lang="en-US" sz="1200" baseline="0" dirty="0" smtClean="0">
                          <a:hlinkClick r:id="rId4"/>
                        </a:rPr>
                        <a:t> River</a:t>
                      </a:r>
                      <a:endParaRPr lang="en-US" sz="1200" dirty="0"/>
                    </a:p>
                  </a:txBody>
                  <a:tcPr/>
                </a:tc>
                <a:tc>
                  <a:txBody>
                    <a:bodyPr/>
                    <a:lstStyle/>
                    <a:p>
                      <a:r>
                        <a:rPr lang="en-US" sz="1200" dirty="0" smtClean="0">
                          <a:hlinkClick r:id="rId5"/>
                        </a:rPr>
                        <a:t>St. Louis River’s US Steel</a:t>
                      </a:r>
                      <a:r>
                        <a:rPr lang="en-US" sz="1200" baseline="0" dirty="0" smtClean="0">
                          <a:hlinkClick r:id="rId5"/>
                        </a:rPr>
                        <a:t> Site</a:t>
                      </a:r>
                      <a:endParaRPr lang="en-US" sz="1200" dirty="0"/>
                    </a:p>
                  </a:txBody>
                  <a:tcPr/>
                </a:tc>
              </a:tr>
              <a:tr h="721304">
                <a:tc>
                  <a:txBody>
                    <a:bodyPr/>
                    <a:lstStyle/>
                    <a:p>
                      <a:r>
                        <a:rPr lang="en-US" b="1" dirty="0" smtClean="0"/>
                        <a:t>Michigan</a:t>
                      </a:r>
                      <a:endParaRPr lang="en-US" b="1" dirty="0"/>
                    </a:p>
                  </a:txBody>
                  <a:tcPr/>
                </a:tc>
                <a:tc>
                  <a:txBody>
                    <a:bodyPr/>
                    <a:lstStyle/>
                    <a:p>
                      <a:r>
                        <a:rPr lang="en-US" b="1" dirty="0" smtClean="0"/>
                        <a:t>Wisconsin</a:t>
                      </a:r>
                      <a:endParaRPr lang="en-US" b="1" dirty="0"/>
                    </a:p>
                  </a:txBody>
                  <a:tcPr/>
                </a:tc>
              </a:tr>
              <a:tr h="889279">
                <a:tc>
                  <a:txBody>
                    <a:bodyPr/>
                    <a:lstStyle/>
                    <a:p>
                      <a:r>
                        <a:rPr lang="en-US" sz="1200" dirty="0" smtClean="0">
                          <a:hlinkClick r:id="rId6"/>
                        </a:rPr>
                        <a:t>Detroit River’s Upper</a:t>
                      </a:r>
                      <a:r>
                        <a:rPr lang="en-US" sz="1200" baseline="0" dirty="0" smtClean="0">
                          <a:hlinkClick r:id="rId6"/>
                        </a:rPr>
                        <a:t> Trenton Channel</a:t>
                      </a:r>
                      <a:endParaRPr lang="en-US" sz="1200" dirty="0"/>
                    </a:p>
                  </a:txBody>
                  <a:tcPr/>
                </a:tc>
                <a:tc>
                  <a:txBody>
                    <a:bodyPr/>
                    <a:lstStyle/>
                    <a:p>
                      <a:r>
                        <a:rPr lang="en-US" sz="1200" dirty="0" smtClean="0">
                          <a:hlinkClick r:id="rId7"/>
                        </a:rPr>
                        <a:t>Milwaukee River’s Lincoln</a:t>
                      </a:r>
                      <a:r>
                        <a:rPr lang="en-US" sz="1200" baseline="0" dirty="0" smtClean="0">
                          <a:hlinkClick r:id="rId7"/>
                        </a:rPr>
                        <a:t> Park</a:t>
                      </a:r>
                      <a:endParaRPr lang="en-US" sz="1200" dirty="0"/>
                    </a:p>
                  </a:txBody>
                  <a:tcPr/>
                </a:tc>
              </a:tr>
              <a:tr h="721304">
                <a:tc>
                  <a:txBody>
                    <a:bodyPr/>
                    <a:lstStyle/>
                    <a:p>
                      <a:r>
                        <a:rPr lang="en-US" sz="1200" dirty="0" smtClean="0">
                          <a:hlinkClick r:id="rId8"/>
                        </a:rPr>
                        <a:t>Lower Rouge River</a:t>
                      </a:r>
                      <a:endParaRPr lang="en-US" sz="1200" dirty="0"/>
                    </a:p>
                  </a:txBody>
                  <a:tcPr/>
                </a:tc>
                <a:tc>
                  <a:txBody>
                    <a:bodyPr/>
                    <a:lstStyle/>
                    <a:p>
                      <a:endParaRPr lang="en-US" sz="1200"/>
                    </a:p>
                  </a:txBody>
                  <a:tcPr/>
                </a:tc>
              </a:tr>
              <a:tr h="721304">
                <a:tc>
                  <a:txBody>
                    <a:bodyPr/>
                    <a:lstStyle/>
                    <a:p>
                      <a:r>
                        <a:rPr lang="en-US" sz="1200" dirty="0" smtClean="0">
                          <a:hlinkClick r:id="rId9"/>
                        </a:rPr>
                        <a:t>Muskegon Lake’s Zephyr Site</a:t>
                      </a:r>
                      <a:endParaRPr lang="en-US" sz="1200" dirty="0"/>
                    </a:p>
                  </a:txBody>
                  <a:tcPr/>
                </a:tc>
                <a:tc>
                  <a:txBody>
                    <a:bodyPr/>
                    <a:lstStyle/>
                    <a:p>
                      <a:r>
                        <a:rPr lang="en-US" sz="1200" i="1" baseline="0" dirty="0" smtClean="0"/>
                        <a:t> Check GreatLakesMud.org for more…</a:t>
                      </a:r>
                      <a:endParaRPr lang="en-US" sz="1200" i="1" dirty="0"/>
                    </a:p>
                  </a:txBody>
                  <a:tcPr/>
                </a:tc>
              </a:tr>
            </a:tbl>
          </a:graphicData>
        </a:graphic>
      </p:graphicFrame>
    </p:spTree>
    <p:extLst>
      <p:ext uri="{BB962C8B-B14F-4D97-AF65-F5344CB8AC3E}">
        <p14:creationId xmlns:p14="http://schemas.microsoft.com/office/powerpoint/2010/main" val="2892429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457200" y="277813"/>
            <a:ext cx="8229600" cy="895350"/>
          </a:xfrm>
        </p:spPr>
        <p:txBody>
          <a:bodyPr/>
          <a:lstStyle/>
          <a:p>
            <a:pPr eaLnBrk="1" hangingPunct="1">
              <a:defRPr/>
            </a:pPr>
            <a:r>
              <a:rPr lang="en-US" dirty="0" smtClean="0"/>
              <a:t>The Cleanup</a:t>
            </a:r>
            <a:endParaRPr lang="en-US" b="1" dirty="0" smtClean="0">
              <a:solidFill>
                <a:srgbClr val="FFFF00"/>
              </a:solidFill>
            </a:endParaRPr>
          </a:p>
        </p:txBody>
      </p:sp>
      <p:sp>
        <p:nvSpPr>
          <p:cNvPr id="4" name="Content Placeholder 5"/>
          <p:cNvSpPr>
            <a:spLocks noGrp="1"/>
          </p:cNvSpPr>
          <p:nvPr>
            <p:ph idx="1"/>
          </p:nvPr>
        </p:nvSpPr>
        <p:spPr>
          <a:xfrm>
            <a:off x="152400" y="1371600"/>
            <a:ext cx="5257800" cy="4887348"/>
          </a:xfrm>
        </p:spPr>
        <p:txBody>
          <a:bodyPr/>
          <a:lstStyle/>
          <a:p>
            <a:pPr>
              <a:defRPr/>
            </a:pPr>
            <a:r>
              <a:rPr lang="en-US" dirty="0" smtClean="0"/>
              <a:t>How much is getting cleaned up?</a:t>
            </a:r>
          </a:p>
          <a:p>
            <a:pPr lvl="1">
              <a:defRPr/>
            </a:pPr>
            <a:r>
              <a:rPr lang="en-US" dirty="0" smtClean="0"/>
              <a:t>Sediment Volume: _______ cubic yards</a:t>
            </a:r>
          </a:p>
          <a:p>
            <a:pPr lvl="2">
              <a:defRPr/>
            </a:pPr>
            <a:r>
              <a:rPr lang="en-US" dirty="0" smtClean="0"/>
              <a:t>Divide that number by 15.4, that’s how many dump trucks you will need.</a:t>
            </a:r>
          </a:p>
          <a:p>
            <a:pPr lvl="1">
              <a:defRPr/>
            </a:pPr>
            <a:r>
              <a:rPr lang="en-US" dirty="0" smtClean="0"/>
              <a:t>______ acres of aquatic habitat</a:t>
            </a:r>
          </a:p>
          <a:p>
            <a:pPr>
              <a:defRPr/>
            </a:pPr>
            <a:r>
              <a:rPr lang="en-US" dirty="0" smtClean="0"/>
              <a:t>How much does it cost?</a:t>
            </a:r>
          </a:p>
          <a:p>
            <a:pPr lvl="1">
              <a:defRPr/>
            </a:pPr>
            <a:r>
              <a:rPr lang="en-US" dirty="0" smtClean="0"/>
              <a:t> For every $1 million, you can:</a:t>
            </a:r>
          </a:p>
          <a:p>
            <a:pPr lvl="2">
              <a:defRPr/>
            </a:pPr>
            <a:r>
              <a:rPr lang="en-US" dirty="0" smtClean="0"/>
              <a:t>Buy two Lamborghini </a:t>
            </a:r>
            <a:r>
              <a:rPr lang="en-US" dirty="0" err="1" smtClean="0"/>
              <a:t>Aventadors</a:t>
            </a:r>
            <a:r>
              <a:rPr lang="en-US" dirty="0" smtClean="0"/>
              <a:t> </a:t>
            </a:r>
          </a:p>
          <a:p>
            <a:pPr lvl="2">
              <a:defRPr/>
            </a:pPr>
            <a:r>
              <a:rPr lang="en-US" dirty="0" smtClean="0"/>
              <a:t>Meet for coffee with Apple CEO, Tim Cook, twice</a:t>
            </a:r>
          </a:p>
          <a:p>
            <a:pPr lvl="2">
              <a:defRPr/>
            </a:pPr>
            <a:r>
              <a:rPr lang="en-US" dirty="0" smtClean="0"/>
              <a:t>Buy ONE bottle  of “Gout de </a:t>
            </a:r>
            <a:r>
              <a:rPr lang="en-US" dirty="0" err="1" smtClean="0"/>
              <a:t>Diamants</a:t>
            </a:r>
            <a:r>
              <a:rPr lang="en-US" dirty="0" smtClean="0"/>
              <a:t>’ champagne.</a:t>
            </a:r>
          </a:p>
          <a:p>
            <a:pPr lvl="2">
              <a:defRPr/>
            </a:pPr>
            <a:endParaRPr lang="en-US" dirty="0" smtClean="0"/>
          </a:p>
          <a:p>
            <a:pPr lvl="2">
              <a:defRPr/>
            </a:pPr>
            <a:endParaRPr lang="en-US" dirty="0"/>
          </a:p>
          <a:p>
            <a:pPr marL="914400" lvl="2" indent="0">
              <a:buNone/>
              <a:defRPr/>
            </a:pPr>
            <a:endParaRPr lang="en-US" dirty="0" smtClean="0"/>
          </a:p>
        </p:txBody>
      </p:sp>
      <p:pic>
        <p:nvPicPr>
          <p:cNvPr id="17413" name="Picture 2" descr="C:\Documents and Settings\TEMP.AA.000\Local Settings\Temporary Internet Files\Content.IE5\2T46515T\MC900318354[1].wmf"/>
          <p:cNvPicPr>
            <a:picLocks noChangeAspect="1" noChangeArrowheads="1"/>
          </p:cNvPicPr>
          <p:nvPr/>
        </p:nvPicPr>
        <p:blipFill>
          <a:blip r:embed="rId3" cstate="print"/>
          <a:srcRect/>
          <a:stretch>
            <a:fillRect/>
          </a:stretch>
        </p:blipFill>
        <p:spPr bwMode="auto">
          <a:xfrm>
            <a:off x="5410200" y="304800"/>
            <a:ext cx="2513013" cy="1576364"/>
          </a:xfrm>
          <a:prstGeom prst="rect">
            <a:avLst/>
          </a:prstGeom>
          <a:noFill/>
          <a:ln w="9525">
            <a:noFill/>
            <a:miter lim="800000"/>
            <a:headEnd/>
            <a:tailEnd/>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2590800"/>
            <a:ext cx="2809875" cy="1628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0200" y="4371975"/>
            <a:ext cx="1931122" cy="14601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67600" y="4286506"/>
            <a:ext cx="1526494" cy="22897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4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You Know What’s Polluted and Where It Is?</a:t>
            </a:r>
            <a:endParaRPr lang="en-US" dirty="0"/>
          </a:p>
        </p:txBody>
      </p:sp>
      <p:sp>
        <p:nvSpPr>
          <p:cNvPr id="3" name="Content Placeholder 2"/>
          <p:cNvSpPr>
            <a:spLocks noGrp="1"/>
          </p:cNvSpPr>
          <p:nvPr>
            <p:ph idx="1"/>
          </p:nvPr>
        </p:nvSpPr>
        <p:spPr/>
        <p:txBody>
          <a:bodyPr/>
          <a:lstStyle/>
          <a:p>
            <a:r>
              <a:rPr lang="en-US" dirty="0" smtClean="0"/>
              <a:t>You’ve talked about how to tell if something is polluted.</a:t>
            </a:r>
          </a:p>
          <a:p>
            <a:r>
              <a:rPr lang="en-US" dirty="0" smtClean="0"/>
              <a:t>Today we’ll do an experiment to help understand how scientists study pollution.</a:t>
            </a:r>
            <a:endParaRPr lang="en-US" dirty="0"/>
          </a:p>
        </p:txBody>
      </p:sp>
      <p:grpSp>
        <p:nvGrpSpPr>
          <p:cNvPr id="4" name="Group 3"/>
          <p:cNvGrpSpPr/>
          <p:nvPr/>
        </p:nvGrpSpPr>
        <p:grpSpPr>
          <a:xfrm>
            <a:off x="0" y="5181600"/>
            <a:ext cx="9129889" cy="1676401"/>
            <a:chOff x="0" y="5181600"/>
            <a:chExt cx="9129889" cy="1676401"/>
          </a:xfrm>
        </p:grpSpPr>
        <p:pic>
          <p:nvPicPr>
            <p:cNvPr id="5" name="Picture 8" descr="http://ucsantacruz.ucnrs.org/wp-admin/images/researchpics/ylrbirds/Great_Blue_Heron.jpg"/>
            <p:cNvPicPr>
              <a:picLocks noChangeArrowheads="1"/>
            </p:cNvPicPr>
            <p:nvPr/>
          </p:nvPicPr>
          <p:blipFill>
            <a:blip r:embed="rId3" cstate="screen"/>
            <a:srcRect/>
            <a:stretch>
              <a:fillRect/>
            </a:stretch>
          </p:blipFill>
          <p:spPr bwMode="auto">
            <a:xfrm>
              <a:off x="1820133" y="5181600"/>
              <a:ext cx="1849702" cy="1676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10" descr="http://schoolworkhelper.net/wp-content/uploads/2011/06/peregrine-falcon-2.jpg"/>
            <p:cNvPicPr>
              <a:picLocks noChangeArrowheads="1"/>
            </p:cNvPicPr>
            <p:nvPr/>
          </p:nvPicPr>
          <p:blipFill>
            <a:blip r:embed="rId4" cstate="screen"/>
            <a:srcRect/>
            <a:stretch>
              <a:fillRect/>
            </a:stretch>
          </p:blipFill>
          <p:spPr bwMode="auto">
            <a:xfrm>
              <a:off x="0" y="5181600"/>
              <a:ext cx="1814140" cy="1676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IMG_1394.JPG"/>
            <p:cNvPicPr>
              <a:picLocks noChangeAspect="1"/>
            </p:cNvPicPr>
            <p:nvPr/>
          </p:nvPicPr>
          <p:blipFill rotWithShape="1">
            <a:blip r:embed="rId5">
              <a:extLst>
                <a:ext uri="{28A0092B-C50C-407E-A947-70E740481C1C}">
                  <a14:useLocalDpi xmlns:a14="http://schemas.microsoft.com/office/drawing/2010/main" val="0"/>
                </a:ext>
              </a:extLst>
            </a:blip>
            <a:srcRect l="14976" r="4727"/>
            <a:stretch/>
          </p:blipFill>
          <p:spPr>
            <a:xfrm>
              <a:off x="3657600" y="5181600"/>
              <a:ext cx="1905000" cy="1676400"/>
            </a:xfrm>
            <a:prstGeom prst="rect">
              <a:avLst/>
            </a:prstGeom>
            <a:ln w="38100">
              <a:solidFill>
                <a:schemeClr val="bg1"/>
              </a:solidFill>
            </a:ln>
          </p:spPr>
        </p:pic>
        <p:pic>
          <p:nvPicPr>
            <p:cNvPr id="8" name="Picture 2" descr="http://mysite.verizon.net/kohutek661/oimages/waterwillow.jpg"/>
            <p:cNvPicPr>
              <a:picLocks noChangeAspect="1" noChangeArrowheads="1"/>
            </p:cNvPicPr>
            <p:nvPr/>
          </p:nvPicPr>
          <p:blipFill rotWithShape="1">
            <a:blip r:embed="rId6" cstate="print"/>
            <a:srcRect l="8707" t="-505" r="12425" b="505"/>
            <a:stretch/>
          </p:blipFill>
          <p:spPr bwMode="auto">
            <a:xfrm>
              <a:off x="7366000" y="5181600"/>
              <a:ext cx="1763889" cy="1676400"/>
            </a:xfrm>
            <a:prstGeom prst="rect">
              <a:avLst/>
            </a:prstGeom>
            <a:noFill/>
            <a:ln w="38100">
              <a:solidFill>
                <a:schemeClr val="bg1"/>
              </a:solidFill>
            </a:ln>
          </p:spPr>
        </p:pic>
        <p:pic>
          <p:nvPicPr>
            <p:cNvPr id="9" name="Picture 4" descr="http://farm3.static.flickr.com/2763/4076034942_6293046d2b.jpg"/>
            <p:cNvPicPr>
              <a:picLocks noChangeAspect="1" noChangeArrowheads="1"/>
            </p:cNvPicPr>
            <p:nvPr/>
          </p:nvPicPr>
          <p:blipFill rotWithShape="1">
            <a:blip r:embed="rId7" cstate="print"/>
            <a:srcRect r="4171"/>
            <a:stretch/>
          </p:blipFill>
          <p:spPr bwMode="auto">
            <a:xfrm>
              <a:off x="5562600" y="5181601"/>
              <a:ext cx="1865489" cy="1676400"/>
            </a:xfrm>
            <a:prstGeom prst="rect">
              <a:avLst/>
            </a:prstGeom>
            <a:noFill/>
            <a:ln w="38100">
              <a:solidFill>
                <a:schemeClr val="bg1"/>
              </a:solidFill>
            </a:ln>
          </p:spPr>
        </p:pic>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Pollution Affect the Ecosystem and the Habitat?</a:t>
            </a:r>
            <a:endParaRPr lang="en-US" dirty="0"/>
          </a:p>
        </p:txBody>
      </p:sp>
      <p:sp>
        <p:nvSpPr>
          <p:cNvPr id="3" name="Content Placeholder 2"/>
          <p:cNvSpPr>
            <a:spLocks noGrp="1"/>
          </p:cNvSpPr>
          <p:nvPr>
            <p:ph idx="1"/>
          </p:nvPr>
        </p:nvSpPr>
        <p:spPr>
          <a:xfrm>
            <a:off x="952500" y="1828800"/>
            <a:ext cx="7239000" cy="4724400"/>
          </a:xfrm>
        </p:spPr>
        <p:txBody>
          <a:bodyPr/>
          <a:lstStyle/>
          <a:p>
            <a:r>
              <a:rPr lang="en-US" dirty="0" smtClean="0"/>
              <a:t>Another thing scientists think about is how the pollution affects an ecosystem.</a:t>
            </a:r>
          </a:p>
          <a:p>
            <a:r>
              <a:rPr lang="en-US" dirty="0"/>
              <a:t>S</a:t>
            </a:r>
            <a:r>
              <a:rPr lang="en-US" dirty="0" smtClean="0"/>
              <a:t>ometimes it affects different parts of the food chain in different ways.</a:t>
            </a:r>
          </a:p>
          <a:p>
            <a:r>
              <a:rPr lang="en-US" dirty="0" smtClean="0"/>
              <a:t>If we cleaned up the polluted sediment for the plants – how much would we need to clean up?  How about for the falcon?  </a:t>
            </a:r>
            <a:endParaRPr lang="en-US" dirty="0"/>
          </a:p>
        </p:txBody>
      </p:sp>
      <p:grpSp>
        <p:nvGrpSpPr>
          <p:cNvPr id="10" name="Group 9"/>
          <p:cNvGrpSpPr/>
          <p:nvPr/>
        </p:nvGrpSpPr>
        <p:grpSpPr>
          <a:xfrm>
            <a:off x="0" y="5181600"/>
            <a:ext cx="9129889" cy="1676401"/>
            <a:chOff x="0" y="5181600"/>
            <a:chExt cx="9129889" cy="1676401"/>
          </a:xfrm>
        </p:grpSpPr>
        <p:pic>
          <p:nvPicPr>
            <p:cNvPr id="11" name="Picture 8" descr="http://ucsantacruz.ucnrs.org/wp-admin/images/researchpics/ylrbirds/Great_Blue_Heron.jpg"/>
            <p:cNvPicPr>
              <a:picLocks noChangeArrowheads="1"/>
            </p:cNvPicPr>
            <p:nvPr/>
          </p:nvPicPr>
          <p:blipFill>
            <a:blip r:embed="rId3" cstate="screen"/>
            <a:srcRect/>
            <a:stretch>
              <a:fillRect/>
            </a:stretch>
          </p:blipFill>
          <p:spPr bwMode="auto">
            <a:xfrm>
              <a:off x="1820133" y="5181600"/>
              <a:ext cx="1849702" cy="1676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0" descr="http://schoolworkhelper.net/wp-content/uploads/2011/06/peregrine-falcon-2.jpg"/>
            <p:cNvPicPr>
              <a:picLocks noChangeArrowheads="1"/>
            </p:cNvPicPr>
            <p:nvPr/>
          </p:nvPicPr>
          <p:blipFill>
            <a:blip r:embed="rId4" cstate="screen"/>
            <a:srcRect/>
            <a:stretch>
              <a:fillRect/>
            </a:stretch>
          </p:blipFill>
          <p:spPr bwMode="auto">
            <a:xfrm>
              <a:off x="0" y="5181600"/>
              <a:ext cx="1814140" cy="1676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descr="IMG_1394.JPG"/>
            <p:cNvPicPr>
              <a:picLocks noChangeAspect="1"/>
            </p:cNvPicPr>
            <p:nvPr/>
          </p:nvPicPr>
          <p:blipFill rotWithShape="1">
            <a:blip r:embed="rId5">
              <a:extLst>
                <a:ext uri="{28A0092B-C50C-407E-A947-70E740481C1C}">
                  <a14:useLocalDpi xmlns:a14="http://schemas.microsoft.com/office/drawing/2010/main" val="0"/>
                </a:ext>
              </a:extLst>
            </a:blip>
            <a:srcRect l="14976" r="4727"/>
            <a:stretch/>
          </p:blipFill>
          <p:spPr>
            <a:xfrm>
              <a:off x="3657600" y="5181600"/>
              <a:ext cx="1905000" cy="1676400"/>
            </a:xfrm>
            <a:prstGeom prst="rect">
              <a:avLst/>
            </a:prstGeom>
            <a:ln w="38100">
              <a:solidFill>
                <a:schemeClr val="bg1"/>
              </a:solidFill>
            </a:ln>
          </p:spPr>
        </p:pic>
        <p:pic>
          <p:nvPicPr>
            <p:cNvPr id="14" name="Picture 2" descr="http://mysite.verizon.net/kohutek661/oimages/waterwillow.jpg"/>
            <p:cNvPicPr>
              <a:picLocks noChangeAspect="1" noChangeArrowheads="1"/>
            </p:cNvPicPr>
            <p:nvPr/>
          </p:nvPicPr>
          <p:blipFill rotWithShape="1">
            <a:blip r:embed="rId6" cstate="print"/>
            <a:srcRect l="8707" t="-505" r="12425" b="505"/>
            <a:stretch/>
          </p:blipFill>
          <p:spPr bwMode="auto">
            <a:xfrm>
              <a:off x="7366000" y="5181600"/>
              <a:ext cx="1763889" cy="1676400"/>
            </a:xfrm>
            <a:prstGeom prst="rect">
              <a:avLst/>
            </a:prstGeom>
            <a:noFill/>
            <a:ln w="38100">
              <a:solidFill>
                <a:schemeClr val="bg1"/>
              </a:solidFill>
            </a:ln>
          </p:spPr>
        </p:pic>
        <p:pic>
          <p:nvPicPr>
            <p:cNvPr id="15" name="Picture 4" descr="http://farm3.static.flickr.com/2763/4076034942_6293046d2b.jpg"/>
            <p:cNvPicPr>
              <a:picLocks noChangeAspect="1" noChangeArrowheads="1"/>
            </p:cNvPicPr>
            <p:nvPr/>
          </p:nvPicPr>
          <p:blipFill rotWithShape="1">
            <a:blip r:embed="rId7" cstate="print"/>
            <a:srcRect r="4171"/>
            <a:stretch/>
          </p:blipFill>
          <p:spPr bwMode="auto">
            <a:xfrm>
              <a:off x="5562600" y="5181601"/>
              <a:ext cx="1865489" cy="1676400"/>
            </a:xfrm>
            <a:prstGeom prst="rect">
              <a:avLst/>
            </a:prstGeom>
            <a:noFill/>
            <a:ln w="38100">
              <a:solidFill>
                <a:schemeClr val="bg1"/>
              </a:solidFill>
            </a:ln>
          </p:spPr>
        </p:pic>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t>
            </a:r>
            <a:endParaRPr lang="en-US" dirty="0"/>
          </a:p>
        </p:txBody>
      </p:sp>
      <p:sp>
        <p:nvSpPr>
          <p:cNvPr id="3" name="Content Placeholder 2"/>
          <p:cNvSpPr>
            <a:spLocks noGrp="1"/>
          </p:cNvSpPr>
          <p:nvPr>
            <p:ph idx="1"/>
          </p:nvPr>
        </p:nvSpPr>
        <p:spPr/>
        <p:txBody>
          <a:bodyPr/>
          <a:lstStyle/>
          <a:p>
            <a:r>
              <a:rPr lang="en-US" dirty="0" smtClean="0"/>
              <a:t>We will break into teams.</a:t>
            </a:r>
          </a:p>
          <a:p>
            <a:r>
              <a:rPr lang="en-US" dirty="0" smtClean="0"/>
              <a:t>Each team will get an ‘ecosystem’ to experiment with and will be given supplies.</a:t>
            </a:r>
          </a:p>
          <a:p>
            <a:r>
              <a:rPr lang="en-US" dirty="0" smtClean="0"/>
              <a:t>Each team will use their supplies to make their experimental ecosystems polluted (for our experiment, we are using safe materials for our pollution).</a:t>
            </a:r>
          </a:p>
          <a:p>
            <a:r>
              <a:rPr lang="en-US" dirty="0" smtClean="0"/>
              <a:t>Then the teams will trade ecosystems. </a:t>
            </a:r>
            <a:r>
              <a:rPr lang="en-US" dirty="0"/>
              <a:t>T</a:t>
            </a:r>
            <a:r>
              <a:rPr lang="en-US" dirty="0" smtClean="0"/>
              <a:t>he teams will have to try and determine what the other team’s ecosystem is polluted with.</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ln w="18415" cmpd="sng">
                  <a:solidFill>
                    <a:srgbClr val="FFFFFF"/>
                  </a:solidFill>
                  <a:prstDash val="solid"/>
                </a:ln>
                <a:effectLst>
                  <a:outerShdw blurRad="63500" dir="3600000" algn="tl" rotWithShape="0">
                    <a:srgbClr val="000000">
                      <a:alpha val="70000"/>
                    </a:srgbClr>
                  </a:outerShdw>
                </a:effectLst>
              </a:rPr>
              <a:t>Vocabulary</a:t>
            </a:r>
            <a:endParaRPr lang="en-US" b="0" dirty="0">
              <a:ln w="18415" cmpd="sng">
                <a:solidFill>
                  <a:srgbClr val="FFFFFF"/>
                </a:solidFill>
                <a:prstDash val="solid"/>
              </a:ln>
              <a:effectLst>
                <a:outerShdw blurRad="63500" dir="3600000" algn="tl" rotWithShape="0">
                  <a:srgbClr val="000000">
                    <a:alpha val="70000"/>
                  </a:srgbClr>
                </a:outerShdw>
              </a:effectLst>
            </a:endParaRPr>
          </a:p>
        </p:txBody>
      </p:sp>
      <p:sp>
        <p:nvSpPr>
          <p:cNvPr id="3" name="Content Placeholder 2"/>
          <p:cNvSpPr>
            <a:spLocks noGrp="1"/>
          </p:cNvSpPr>
          <p:nvPr>
            <p:ph idx="1"/>
          </p:nvPr>
        </p:nvSpPr>
        <p:spPr>
          <a:xfrm>
            <a:off x="381000" y="1905000"/>
            <a:ext cx="8610600" cy="4495800"/>
          </a:xfrm>
        </p:spPr>
        <p:txBody>
          <a:bodyPr numCol="2"/>
          <a:lstStyle/>
          <a:p>
            <a:r>
              <a:rPr lang="en-US" sz="3400" dirty="0" smtClean="0"/>
              <a:t>Pollution</a:t>
            </a:r>
          </a:p>
          <a:p>
            <a:r>
              <a:rPr lang="en-US" sz="3400" dirty="0" smtClean="0"/>
              <a:t>Habitat</a:t>
            </a:r>
          </a:p>
          <a:p>
            <a:r>
              <a:rPr lang="en-US" sz="3400" dirty="0" smtClean="0"/>
              <a:t>Ecosystem</a:t>
            </a:r>
          </a:p>
          <a:p>
            <a:r>
              <a:rPr lang="en-US" sz="3400" dirty="0" smtClean="0"/>
              <a:t>Wetland</a:t>
            </a:r>
          </a:p>
          <a:p>
            <a:endParaRPr lang="en-US" sz="3400" dirty="0" smtClean="0"/>
          </a:p>
          <a:p>
            <a:endParaRPr lang="en-US" sz="3400" dirty="0" smtClean="0"/>
          </a:p>
          <a:p>
            <a:r>
              <a:rPr lang="en-US" sz="3400" dirty="0" smtClean="0"/>
              <a:t>Sediment</a:t>
            </a:r>
          </a:p>
          <a:p>
            <a:r>
              <a:rPr lang="en-US" sz="3400" dirty="0" smtClean="0"/>
              <a:t>Food chain</a:t>
            </a:r>
          </a:p>
          <a:p>
            <a:r>
              <a:rPr lang="en-US" sz="3400" dirty="0" smtClean="0"/>
              <a:t>Benthos/Benthic </a:t>
            </a:r>
          </a:p>
          <a:p>
            <a:r>
              <a:rPr lang="en-US" sz="3400" dirty="0" smtClean="0"/>
              <a:t>Bioaccumulation</a:t>
            </a:r>
          </a:p>
          <a:p>
            <a:pPr>
              <a:buNone/>
            </a:pPr>
            <a:endParaRPr lang="en-US" dirty="0" smtClean="0"/>
          </a:p>
          <a:p>
            <a:endParaRPr lang="en-US" dirty="0"/>
          </a:p>
        </p:txBody>
      </p:sp>
      <p:grpSp>
        <p:nvGrpSpPr>
          <p:cNvPr id="10" name="Group 9"/>
          <p:cNvGrpSpPr/>
          <p:nvPr/>
        </p:nvGrpSpPr>
        <p:grpSpPr>
          <a:xfrm>
            <a:off x="0" y="5181600"/>
            <a:ext cx="9129889" cy="1676401"/>
            <a:chOff x="0" y="5181600"/>
            <a:chExt cx="9129889" cy="1676401"/>
          </a:xfrm>
        </p:grpSpPr>
        <p:pic>
          <p:nvPicPr>
            <p:cNvPr id="11" name="Picture 8" descr="http://ucsantacruz.ucnrs.org/wp-admin/images/researchpics/ylrbirds/Great_Blue_Heron.jpg"/>
            <p:cNvPicPr>
              <a:picLocks noChangeArrowheads="1"/>
            </p:cNvPicPr>
            <p:nvPr/>
          </p:nvPicPr>
          <p:blipFill>
            <a:blip r:embed="rId3" cstate="screen"/>
            <a:srcRect/>
            <a:stretch>
              <a:fillRect/>
            </a:stretch>
          </p:blipFill>
          <p:spPr bwMode="auto">
            <a:xfrm>
              <a:off x="1820133" y="5181600"/>
              <a:ext cx="1849702" cy="1676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0" descr="http://schoolworkhelper.net/wp-content/uploads/2011/06/peregrine-falcon-2.jpg"/>
            <p:cNvPicPr>
              <a:picLocks noChangeArrowheads="1"/>
            </p:cNvPicPr>
            <p:nvPr/>
          </p:nvPicPr>
          <p:blipFill>
            <a:blip r:embed="rId4" cstate="screen"/>
            <a:srcRect/>
            <a:stretch>
              <a:fillRect/>
            </a:stretch>
          </p:blipFill>
          <p:spPr bwMode="auto">
            <a:xfrm>
              <a:off x="0" y="5181600"/>
              <a:ext cx="1814140" cy="1676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descr="IMG_1394.JPG"/>
            <p:cNvPicPr>
              <a:picLocks noChangeAspect="1"/>
            </p:cNvPicPr>
            <p:nvPr/>
          </p:nvPicPr>
          <p:blipFill rotWithShape="1">
            <a:blip r:embed="rId5">
              <a:extLst>
                <a:ext uri="{28A0092B-C50C-407E-A947-70E740481C1C}">
                  <a14:useLocalDpi xmlns:a14="http://schemas.microsoft.com/office/drawing/2010/main" val="0"/>
                </a:ext>
              </a:extLst>
            </a:blip>
            <a:srcRect l="14976" r="4727"/>
            <a:stretch/>
          </p:blipFill>
          <p:spPr>
            <a:xfrm>
              <a:off x="3657600" y="5181600"/>
              <a:ext cx="1905000" cy="1676400"/>
            </a:xfrm>
            <a:prstGeom prst="rect">
              <a:avLst/>
            </a:prstGeom>
            <a:ln w="38100">
              <a:solidFill>
                <a:schemeClr val="bg1"/>
              </a:solidFill>
            </a:ln>
          </p:spPr>
        </p:pic>
        <p:pic>
          <p:nvPicPr>
            <p:cNvPr id="14" name="Picture 2" descr="http://mysite.verizon.net/kohutek661/oimages/waterwillow.jpg"/>
            <p:cNvPicPr>
              <a:picLocks noChangeAspect="1" noChangeArrowheads="1"/>
            </p:cNvPicPr>
            <p:nvPr/>
          </p:nvPicPr>
          <p:blipFill rotWithShape="1">
            <a:blip r:embed="rId6" cstate="print"/>
            <a:srcRect l="8707" t="-505" r="12425" b="505"/>
            <a:stretch/>
          </p:blipFill>
          <p:spPr bwMode="auto">
            <a:xfrm>
              <a:off x="7366000" y="5181600"/>
              <a:ext cx="1763889" cy="1676400"/>
            </a:xfrm>
            <a:prstGeom prst="rect">
              <a:avLst/>
            </a:prstGeom>
            <a:noFill/>
            <a:ln w="38100">
              <a:solidFill>
                <a:schemeClr val="bg1"/>
              </a:solidFill>
            </a:ln>
          </p:spPr>
        </p:pic>
        <p:pic>
          <p:nvPicPr>
            <p:cNvPr id="15" name="Picture 4" descr="http://farm3.static.flickr.com/2763/4076034942_6293046d2b.jpg"/>
            <p:cNvPicPr>
              <a:picLocks noChangeAspect="1" noChangeArrowheads="1"/>
            </p:cNvPicPr>
            <p:nvPr/>
          </p:nvPicPr>
          <p:blipFill rotWithShape="1">
            <a:blip r:embed="rId7" cstate="print"/>
            <a:srcRect r="4171"/>
            <a:stretch/>
          </p:blipFill>
          <p:spPr bwMode="auto">
            <a:xfrm>
              <a:off x="5562600" y="5181601"/>
              <a:ext cx="1865489" cy="1676400"/>
            </a:xfrm>
            <a:prstGeom prst="rect">
              <a:avLst/>
            </a:prstGeom>
            <a:noFill/>
            <a:ln w="38100">
              <a:solidFill>
                <a:schemeClr val="bg1"/>
              </a:solidFill>
            </a:ln>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fontAlgn="auto">
              <a:spcAft>
                <a:spcPts val="0"/>
              </a:spcAft>
              <a:defRPr/>
            </a:pPr>
            <a:r>
              <a:rPr lang="en-US" sz="4800" b="0" dirty="0" smtClean="0">
                <a:ln w="18415" cmpd="sng">
                  <a:solidFill>
                    <a:srgbClr val="FFFFFF"/>
                  </a:solidFill>
                  <a:prstDash val="solid"/>
                </a:ln>
                <a:effectLst>
                  <a:outerShdw blurRad="63500" dir="3600000" algn="tl" rotWithShape="0">
                    <a:srgbClr val="000000">
                      <a:alpha val="70000"/>
                    </a:srgbClr>
                  </a:outerShdw>
                </a:effectLst>
              </a:rPr>
              <a:t>Pollution</a:t>
            </a:r>
            <a:endParaRPr lang="en-US" sz="4800" b="0" dirty="0">
              <a:ln w="18415" cmpd="sng">
                <a:solidFill>
                  <a:srgbClr val="FFFFFF"/>
                </a:solidFill>
                <a:prstDash val="solid"/>
              </a:ln>
              <a:effectLst>
                <a:outerShdw blurRad="63500" dir="3600000" algn="tl" rotWithShape="0">
                  <a:srgbClr val="000000">
                    <a:alpha val="70000"/>
                  </a:srgbClr>
                </a:outerShdw>
              </a:effectLst>
            </a:endParaRPr>
          </a:p>
        </p:txBody>
      </p:sp>
      <p:sp>
        <p:nvSpPr>
          <p:cNvPr id="58371" name="Rectangle 3"/>
          <p:cNvSpPr>
            <a:spLocks noGrp="1" noChangeArrowheads="1"/>
          </p:cNvSpPr>
          <p:nvPr>
            <p:ph idx="1"/>
          </p:nvPr>
        </p:nvSpPr>
        <p:spPr>
          <a:xfrm>
            <a:off x="685800" y="1752600"/>
            <a:ext cx="8382000" cy="3733800"/>
          </a:xfrm>
        </p:spPr>
        <p:txBody>
          <a:bodyPr>
            <a:noAutofit/>
          </a:bodyPr>
          <a:lstStyle/>
          <a:p>
            <a:pPr>
              <a:buNone/>
            </a:pPr>
            <a:r>
              <a:rPr lang="en-US" sz="2600" dirty="0" smtClean="0"/>
              <a:t>What is pollution?</a:t>
            </a:r>
          </a:p>
          <a:p>
            <a:pPr>
              <a:buNone/>
            </a:pPr>
            <a:r>
              <a:rPr lang="en-US" sz="2600" dirty="0" smtClean="0"/>
              <a:t>What does pollution look like? Smell like? Taste like?</a:t>
            </a:r>
          </a:p>
          <a:p>
            <a:pPr>
              <a:buNone/>
            </a:pPr>
            <a:r>
              <a:rPr lang="en-US" sz="2600" dirty="0" smtClean="0"/>
              <a:t>What are examples of pollution near your school?</a:t>
            </a:r>
          </a:p>
          <a:p>
            <a:pPr>
              <a:buNone/>
            </a:pPr>
            <a:r>
              <a:rPr lang="en-US" sz="2600" dirty="0" smtClean="0"/>
              <a:t>What does pollution do to an animal’s habitat?</a:t>
            </a:r>
          </a:p>
          <a:p>
            <a:pPr>
              <a:buNone/>
            </a:pPr>
            <a:endParaRPr lang="en-US" sz="2800" dirty="0" smtClean="0"/>
          </a:p>
        </p:txBody>
      </p:sp>
      <p:grpSp>
        <p:nvGrpSpPr>
          <p:cNvPr id="11" name="Group 10"/>
          <p:cNvGrpSpPr/>
          <p:nvPr/>
        </p:nvGrpSpPr>
        <p:grpSpPr>
          <a:xfrm>
            <a:off x="0" y="5181600"/>
            <a:ext cx="9129889" cy="1676401"/>
            <a:chOff x="0" y="5181600"/>
            <a:chExt cx="9129889" cy="1676401"/>
          </a:xfrm>
        </p:grpSpPr>
        <p:pic>
          <p:nvPicPr>
            <p:cNvPr id="12" name="Picture 8" descr="http://ucsantacruz.ucnrs.org/wp-admin/images/researchpics/ylrbirds/Great_Blue_Heron.jpg"/>
            <p:cNvPicPr>
              <a:picLocks noChangeArrowheads="1"/>
            </p:cNvPicPr>
            <p:nvPr/>
          </p:nvPicPr>
          <p:blipFill>
            <a:blip r:embed="rId3" cstate="screen"/>
            <a:srcRect/>
            <a:stretch>
              <a:fillRect/>
            </a:stretch>
          </p:blipFill>
          <p:spPr bwMode="auto">
            <a:xfrm>
              <a:off x="1820133" y="5181600"/>
              <a:ext cx="1849702" cy="1676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0" descr="http://schoolworkhelper.net/wp-content/uploads/2011/06/peregrine-falcon-2.jpg"/>
            <p:cNvPicPr>
              <a:picLocks noChangeArrowheads="1"/>
            </p:cNvPicPr>
            <p:nvPr/>
          </p:nvPicPr>
          <p:blipFill>
            <a:blip r:embed="rId4" cstate="screen"/>
            <a:srcRect/>
            <a:stretch>
              <a:fillRect/>
            </a:stretch>
          </p:blipFill>
          <p:spPr bwMode="auto">
            <a:xfrm>
              <a:off x="0" y="5181600"/>
              <a:ext cx="1814140" cy="1676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descr="IMG_1394.JPG"/>
            <p:cNvPicPr>
              <a:picLocks noChangeAspect="1"/>
            </p:cNvPicPr>
            <p:nvPr/>
          </p:nvPicPr>
          <p:blipFill rotWithShape="1">
            <a:blip r:embed="rId5">
              <a:extLst>
                <a:ext uri="{28A0092B-C50C-407E-A947-70E740481C1C}">
                  <a14:useLocalDpi xmlns:a14="http://schemas.microsoft.com/office/drawing/2010/main" val="0"/>
                </a:ext>
              </a:extLst>
            </a:blip>
            <a:srcRect l="14976" r="4727"/>
            <a:stretch/>
          </p:blipFill>
          <p:spPr>
            <a:xfrm>
              <a:off x="3657600" y="5181600"/>
              <a:ext cx="1905000" cy="1676400"/>
            </a:xfrm>
            <a:prstGeom prst="rect">
              <a:avLst/>
            </a:prstGeom>
            <a:ln w="38100">
              <a:solidFill>
                <a:schemeClr val="bg1"/>
              </a:solidFill>
            </a:ln>
          </p:spPr>
        </p:pic>
        <p:pic>
          <p:nvPicPr>
            <p:cNvPr id="15" name="Picture 2" descr="http://mysite.verizon.net/kohutek661/oimages/waterwillow.jpg"/>
            <p:cNvPicPr>
              <a:picLocks noChangeAspect="1" noChangeArrowheads="1"/>
            </p:cNvPicPr>
            <p:nvPr/>
          </p:nvPicPr>
          <p:blipFill rotWithShape="1">
            <a:blip r:embed="rId6" cstate="print"/>
            <a:srcRect l="8707" t="-505" r="12425" b="505"/>
            <a:stretch/>
          </p:blipFill>
          <p:spPr bwMode="auto">
            <a:xfrm>
              <a:off x="7366000" y="5181600"/>
              <a:ext cx="1763889" cy="1676400"/>
            </a:xfrm>
            <a:prstGeom prst="rect">
              <a:avLst/>
            </a:prstGeom>
            <a:noFill/>
            <a:ln w="38100">
              <a:solidFill>
                <a:schemeClr val="bg1"/>
              </a:solidFill>
            </a:ln>
          </p:spPr>
        </p:pic>
        <p:pic>
          <p:nvPicPr>
            <p:cNvPr id="16" name="Picture 4" descr="http://farm3.static.flickr.com/2763/4076034942_6293046d2b.jpg"/>
            <p:cNvPicPr>
              <a:picLocks noChangeAspect="1" noChangeArrowheads="1"/>
            </p:cNvPicPr>
            <p:nvPr/>
          </p:nvPicPr>
          <p:blipFill rotWithShape="1">
            <a:blip r:embed="rId7" cstate="print"/>
            <a:srcRect r="4171"/>
            <a:stretch/>
          </p:blipFill>
          <p:spPr bwMode="auto">
            <a:xfrm>
              <a:off x="5562600" y="5181601"/>
              <a:ext cx="1865489" cy="1676400"/>
            </a:xfrm>
            <a:prstGeom prst="rect">
              <a:avLst/>
            </a:prstGeom>
            <a:noFill/>
            <a:ln w="38100">
              <a:solidFill>
                <a:schemeClr val="bg1"/>
              </a:solidFill>
            </a:ln>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smtClean="0">
                <a:ln w="18415" cmpd="sng">
                  <a:solidFill>
                    <a:srgbClr val="FFFFFF"/>
                  </a:solidFill>
                  <a:prstDash val="solid"/>
                </a:ln>
                <a:effectLst>
                  <a:outerShdw blurRad="63500" dir="3600000" algn="tl" rotWithShape="0">
                    <a:srgbClr val="000000">
                      <a:alpha val="70000"/>
                    </a:srgbClr>
                  </a:outerShdw>
                </a:effectLst>
              </a:rPr>
              <a:t>Where does pollution come from?</a:t>
            </a:r>
            <a:endParaRPr lang="en-US" b="0" dirty="0">
              <a:ln w="18415" cmpd="sng">
                <a:solidFill>
                  <a:srgbClr val="FFFFFF"/>
                </a:solidFill>
                <a:prstDash val="solid"/>
              </a:ln>
              <a:effectLst>
                <a:outerShdw blurRad="63500" dir="3600000" algn="tl" rotWithShape="0">
                  <a:srgbClr val="000000">
                    <a:alpha val="70000"/>
                  </a:srgbClr>
                </a:outerShdw>
              </a:effectLst>
            </a:endParaRPr>
          </a:p>
        </p:txBody>
      </p:sp>
      <p:pic>
        <p:nvPicPr>
          <p:cNvPr id="2054" name="Picture 6" descr="C:\Documents and Settings\cmccoy\Local Settings\Temporary Internet Files\Content.IE5\2T46515T\MP900437256[1].jpg"/>
          <p:cNvPicPr>
            <a:picLocks noChangeAspect="1" noChangeArrowheads="1"/>
          </p:cNvPicPr>
          <p:nvPr/>
        </p:nvPicPr>
        <p:blipFill rotWithShape="1">
          <a:blip r:embed="rId3" cstate="print"/>
          <a:srcRect t="10381"/>
          <a:stretch/>
        </p:blipFill>
        <p:spPr bwMode="auto">
          <a:xfrm>
            <a:off x="3962400" y="2819400"/>
            <a:ext cx="5029200" cy="3816016"/>
          </a:xfrm>
          <a:prstGeom prst="rect">
            <a:avLst/>
          </a:prstGeom>
          <a:noFill/>
        </p:spPr>
      </p:pic>
      <p:pic>
        <p:nvPicPr>
          <p:cNvPr id="2065" name="Picture 17" descr="C:\Documents and Settings\cmccoy\Local Settings\Temporary Internet Files\Content.IE5\9BKPOXIC\MC900237817[1].wmf"/>
          <p:cNvPicPr>
            <a:picLocks noChangeAspect="1" noChangeArrowheads="1"/>
          </p:cNvPicPr>
          <p:nvPr/>
        </p:nvPicPr>
        <p:blipFill>
          <a:blip r:embed="rId4" cstate="print"/>
          <a:srcRect/>
          <a:stretch>
            <a:fillRect/>
          </a:stretch>
        </p:blipFill>
        <p:spPr bwMode="auto">
          <a:xfrm>
            <a:off x="3175" y="3886200"/>
            <a:ext cx="4467885" cy="2279964"/>
          </a:xfrm>
          <a:prstGeom prst="rect">
            <a:avLst/>
          </a:prstGeom>
          <a:noFill/>
        </p:spPr>
      </p:pic>
      <p:pic>
        <p:nvPicPr>
          <p:cNvPr id="2070" name="Picture 22" descr="C:\Documents and Settings\cmccoy\Local Settings\Temporary Internet Files\Content.IE5\9BKPOXIC\MC900197889[1].wmf"/>
          <p:cNvPicPr>
            <a:picLocks noChangeAspect="1" noChangeArrowheads="1"/>
          </p:cNvPicPr>
          <p:nvPr/>
        </p:nvPicPr>
        <p:blipFill>
          <a:blip r:embed="rId5" cstate="print"/>
          <a:srcRect/>
          <a:stretch>
            <a:fillRect/>
          </a:stretch>
        </p:blipFill>
        <p:spPr bwMode="auto">
          <a:xfrm>
            <a:off x="3429000" y="1752600"/>
            <a:ext cx="2124547" cy="2468578"/>
          </a:xfrm>
          <a:prstGeom prst="rect">
            <a:avLst/>
          </a:prstGeom>
          <a:noFill/>
        </p:spPr>
      </p:pic>
      <p:pic>
        <p:nvPicPr>
          <p:cNvPr id="3" name="Picture 2" descr="IMG_1395.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600" y="1828800"/>
            <a:ext cx="2895600" cy="19304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913"/>
            <a:ext cx="7696200" cy="1460500"/>
          </a:xfrm>
        </p:spPr>
        <p:txBody>
          <a:bodyPr/>
          <a:lstStyle/>
          <a:p>
            <a:r>
              <a:rPr lang="en-US" b="0" dirty="0" smtClean="0">
                <a:ln w="18415" cmpd="sng">
                  <a:solidFill>
                    <a:srgbClr val="FFFFFF"/>
                  </a:solidFill>
                  <a:prstDash val="solid"/>
                </a:ln>
                <a:effectLst>
                  <a:outerShdw blurRad="63500" dir="3600000" algn="tl" rotWithShape="0">
                    <a:srgbClr val="000000">
                      <a:alpha val="70000"/>
                    </a:srgbClr>
                  </a:outerShdw>
                </a:effectLst>
              </a:rPr>
              <a:t>Is this ecosystem polluted?</a:t>
            </a:r>
            <a:endParaRPr lang="en-US" dirty="0"/>
          </a:p>
        </p:txBody>
      </p:sp>
      <p:pic>
        <p:nvPicPr>
          <p:cNvPr id="4" name="Picture 2" descr="C:\Documents and Settings\cmccoy\Local Settings\Temporary Internet Files\Content.IE5\A2KM3VIR\MP900437192[1].jpg"/>
          <p:cNvPicPr>
            <a:picLocks noChangeAspect="1" noChangeArrowheads="1"/>
          </p:cNvPicPr>
          <p:nvPr/>
        </p:nvPicPr>
        <p:blipFill>
          <a:blip r:embed="rId3" cstate="print"/>
          <a:srcRect/>
          <a:stretch>
            <a:fillRect/>
          </a:stretch>
        </p:blipFill>
        <p:spPr bwMode="auto">
          <a:xfrm>
            <a:off x="990600" y="1908048"/>
            <a:ext cx="7092160" cy="472135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8" name="Picture 26" descr="http://www.superhealthnation.com/sites/default/files/AirPollution2.jpg"/>
          <p:cNvPicPr>
            <a:picLocks noChangeAspect="1" noChangeArrowheads="1"/>
          </p:cNvPicPr>
          <p:nvPr/>
        </p:nvPicPr>
        <p:blipFill>
          <a:blip r:embed="rId3" cstate="print"/>
          <a:srcRect/>
          <a:stretch>
            <a:fillRect/>
          </a:stretch>
        </p:blipFill>
        <p:spPr bwMode="auto">
          <a:xfrm>
            <a:off x="1143000" y="1905000"/>
            <a:ext cx="6781800" cy="4727314"/>
          </a:xfrm>
          <a:prstGeom prst="rect">
            <a:avLst/>
          </a:prstGeom>
          <a:noFill/>
        </p:spPr>
      </p:pic>
      <p:sp>
        <p:nvSpPr>
          <p:cNvPr id="5" name="Title 1"/>
          <p:cNvSpPr>
            <a:spLocks noGrp="1"/>
          </p:cNvSpPr>
          <p:nvPr>
            <p:ph type="title"/>
          </p:nvPr>
        </p:nvSpPr>
        <p:spPr>
          <a:xfrm>
            <a:off x="685800" y="188913"/>
            <a:ext cx="7696200" cy="1460500"/>
          </a:xfrm>
        </p:spPr>
        <p:txBody>
          <a:bodyPr/>
          <a:lstStyle/>
          <a:p>
            <a:r>
              <a:rPr lang="en-US" b="0" dirty="0" smtClean="0">
                <a:ln w="18415" cmpd="sng">
                  <a:solidFill>
                    <a:srgbClr val="FFFFFF"/>
                  </a:solidFill>
                  <a:prstDash val="solid"/>
                </a:ln>
                <a:effectLst>
                  <a:outerShdw blurRad="63500" dir="3600000" algn="tl" rotWithShape="0">
                    <a:srgbClr val="000000">
                      <a:alpha val="70000"/>
                    </a:srgbClr>
                  </a:outerShdw>
                </a:effectLst>
              </a:rPr>
              <a:t>Is this ecosystem polluted?</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Roxana-RvrDredge-Cap-Poster.jpg"/>
          <p:cNvPicPr>
            <a:picLocks noGrp="1" noChangeAspect="1"/>
          </p:cNvPicPr>
          <p:nvPr>
            <p:ph idx="1"/>
          </p:nvPr>
        </p:nvPicPr>
        <p:blipFill>
          <a:blip r:embed="rId3" cstate="screen"/>
          <a:srcRect l="3847" t="9733" r="3846" b="3964"/>
          <a:stretch>
            <a:fillRect/>
          </a:stretch>
        </p:blipFill>
        <p:spPr>
          <a:xfrm>
            <a:off x="1066800" y="1905000"/>
            <a:ext cx="6934200" cy="4734093"/>
          </a:xfrm>
          <a:prstGeom prst="rect">
            <a:avLst/>
          </a:prstGeom>
        </p:spPr>
      </p:pic>
      <p:sp>
        <p:nvSpPr>
          <p:cNvPr id="4" name="Title 1"/>
          <p:cNvSpPr>
            <a:spLocks noGrp="1"/>
          </p:cNvSpPr>
          <p:nvPr>
            <p:ph type="title"/>
          </p:nvPr>
        </p:nvSpPr>
        <p:spPr>
          <a:xfrm>
            <a:off x="685800" y="188913"/>
            <a:ext cx="7696200" cy="1460500"/>
          </a:xfrm>
        </p:spPr>
        <p:txBody>
          <a:bodyPr/>
          <a:lstStyle/>
          <a:p>
            <a:r>
              <a:rPr lang="en-US" sz="5400" b="0" dirty="0" smtClean="0">
                <a:ln w="18415" cmpd="sng">
                  <a:solidFill>
                    <a:srgbClr val="FFFFFF"/>
                  </a:solidFill>
                  <a:prstDash val="solid"/>
                </a:ln>
                <a:effectLst>
                  <a:outerShdw blurRad="63500" dir="3600000" algn="tl" rotWithShape="0">
                    <a:srgbClr val="000000">
                      <a:alpha val="70000"/>
                    </a:srgbClr>
                  </a:outerShdw>
                </a:effectLst>
              </a:rPr>
              <a:t>Is this ecosystem polluted?</a:t>
            </a:r>
            <a:endParaRPr lang="en-US" sz="5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Picture 4" descr="http://upload.wikimedia.org/wikipedia/commons/e/ea/2003-11-27_Northerner_boots_in_mud.jpg"/>
          <p:cNvPicPr>
            <a:picLocks noChangeAspect="1" noChangeArrowheads="1"/>
          </p:cNvPicPr>
          <p:nvPr/>
        </p:nvPicPr>
        <p:blipFill>
          <a:blip r:embed="rId3" cstate="screen"/>
          <a:srcRect/>
          <a:stretch>
            <a:fillRect/>
          </a:stretch>
        </p:blipFill>
        <p:spPr bwMode="auto">
          <a:xfrm>
            <a:off x="2895600" y="0"/>
            <a:ext cx="6248400" cy="6858000"/>
          </a:xfrm>
          <a:prstGeom prst="rect">
            <a:avLst/>
          </a:prstGeom>
          <a:noFill/>
        </p:spPr>
      </p:pic>
      <p:pic>
        <p:nvPicPr>
          <p:cNvPr id="74754" name="Picture 2" descr="http://www.torange.us/photo/5/13/Texture-underwater-bottom-1268649430_15.jpg"/>
          <p:cNvPicPr>
            <a:picLocks noChangeAspect="1" noChangeArrowheads="1"/>
          </p:cNvPicPr>
          <p:nvPr/>
        </p:nvPicPr>
        <p:blipFill>
          <a:blip r:embed="rId4" cstate="screen"/>
          <a:srcRect/>
          <a:stretch>
            <a:fillRect/>
          </a:stretch>
        </p:blipFill>
        <p:spPr bwMode="auto">
          <a:xfrm>
            <a:off x="0" y="0"/>
            <a:ext cx="4572000" cy="6858000"/>
          </a:xfrm>
          <a:prstGeom prst="rect">
            <a:avLst/>
          </a:prstGeom>
          <a:noFill/>
        </p:spPr>
      </p:pic>
      <p:sp>
        <p:nvSpPr>
          <p:cNvPr id="2" name="Title 1"/>
          <p:cNvSpPr>
            <a:spLocks noGrp="1"/>
          </p:cNvSpPr>
          <p:nvPr>
            <p:ph type="title"/>
          </p:nvPr>
        </p:nvSpPr>
        <p:spPr/>
        <p:txBody>
          <a:bodyPr/>
          <a:lstStyle/>
          <a:p>
            <a:pPr algn="r"/>
            <a:r>
              <a:rPr lang="en-US"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sediment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http://upload.wikimedia.org/wikipedia/commons/e/ea/2003-11-27_Northerner_boots_in_mud.jpg"/>
          <p:cNvPicPr>
            <a:picLocks noChangeAspect="1" noChangeArrowheads="1"/>
          </p:cNvPicPr>
          <p:nvPr/>
        </p:nvPicPr>
        <p:blipFill>
          <a:blip r:embed="rId3" cstate="screen"/>
          <a:srcRect/>
          <a:stretch>
            <a:fillRect/>
          </a:stretch>
        </p:blipFill>
        <p:spPr bwMode="auto">
          <a:xfrm>
            <a:off x="0" y="0"/>
            <a:ext cx="9144000" cy="1752600"/>
          </a:xfrm>
          <a:prstGeom prst="rect">
            <a:avLst/>
          </a:prstGeom>
          <a:noFill/>
        </p:spPr>
      </p:pic>
      <p:sp>
        <p:nvSpPr>
          <p:cNvPr id="5" name="Title 4"/>
          <p:cNvSpPr>
            <a:spLocks noGrp="1"/>
          </p:cNvSpPr>
          <p:nvPr>
            <p:ph type="title"/>
          </p:nvPr>
        </p:nvSpPr>
        <p:spPr/>
        <p:txBody>
          <a:bodyPr/>
          <a:lstStyle/>
          <a:p>
            <a:r>
              <a:rPr lang="en-US" sz="4800" b="0" dirty="0" smtClean="0">
                <a:ln w="18415" cmpd="sng">
                  <a:solidFill>
                    <a:srgbClr val="FFFFFF"/>
                  </a:solidFill>
                  <a:prstDash val="solid"/>
                </a:ln>
                <a:effectLst>
                  <a:outerShdw blurRad="63500" dir="3600000" algn="tl" rotWithShape="0">
                    <a:srgbClr val="000000">
                      <a:alpha val="70000"/>
                    </a:srgbClr>
                  </a:outerShdw>
                </a:effectLst>
              </a:rPr>
              <a:t>What is sediment?</a:t>
            </a:r>
          </a:p>
        </p:txBody>
      </p:sp>
      <p:sp>
        <p:nvSpPr>
          <p:cNvPr id="6" name="Content Placeholder 5"/>
          <p:cNvSpPr>
            <a:spLocks noGrp="1"/>
          </p:cNvSpPr>
          <p:nvPr>
            <p:ph idx="1"/>
          </p:nvPr>
        </p:nvSpPr>
        <p:spPr>
          <a:xfrm>
            <a:off x="533400" y="1905000"/>
            <a:ext cx="7239000" cy="3733800"/>
          </a:xfrm>
        </p:spPr>
        <p:txBody>
          <a:bodyPr/>
          <a:lstStyle/>
          <a:p>
            <a:r>
              <a:rPr lang="en-US" sz="3200" dirty="0" smtClean="0"/>
              <a:t>The mud at the bottom of a body of water</a:t>
            </a:r>
          </a:p>
          <a:p>
            <a:r>
              <a:rPr lang="en-US" sz="3200" dirty="0" smtClean="0"/>
              <a:t>The </a:t>
            </a:r>
            <a:r>
              <a:rPr lang="en-US" sz="3200" b="1" dirty="0" smtClean="0"/>
              <a:t>foundation </a:t>
            </a:r>
            <a:r>
              <a:rPr lang="en-US" sz="3200" dirty="0" smtClean="0"/>
              <a:t>of the ecosystem</a:t>
            </a:r>
          </a:p>
          <a:p>
            <a:r>
              <a:rPr lang="en-US" sz="3200" dirty="0" smtClean="0"/>
              <a:t>Home for tiny critters and plants (benthos)</a:t>
            </a:r>
          </a:p>
          <a:p>
            <a:endParaRPr lang="en-US" sz="3200" dirty="0"/>
          </a:p>
        </p:txBody>
      </p:sp>
      <p:grpSp>
        <p:nvGrpSpPr>
          <p:cNvPr id="15" name="Group 14"/>
          <p:cNvGrpSpPr/>
          <p:nvPr/>
        </p:nvGrpSpPr>
        <p:grpSpPr>
          <a:xfrm>
            <a:off x="0" y="5181600"/>
            <a:ext cx="9129889" cy="1676401"/>
            <a:chOff x="0" y="5181600"/>
            <a:chExt cx="9129889" cy="1676401"/>
          </a:xfrm>
        </p:grpSpPr>
        <p:pic>
          <p:nvPicPr>
            <p:cNvPr id="16" name="Picture 8" descr="http://ucsantacruz.ucnrs.org/wp-admin/images/researchpics/ylrbirds/Great_Blue_Heron.jpg"/>
            <p:cNvPicPr>
              <a:picLocks noChangeArrowheads="1"/>
            </p:cNvPicPr>
            <p:nvPr/>
          </p:nvPicPr>
          <p:blipFill>
            <a:blip r:embed="rId4" cstate="screen"/>
            <a:srcRect/>
            <a:stretch>
              <a:fillRect/>
            </a:stretch>
          </p:blipFill>
          <p:spPr bwMode="auto">
            <a:xfrm>
              <a:off x="1820133" y="5181600"/>
              <a:ext cx="1849702" cy="1676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10" descr="http://schoolworkhelper.net/wp-content/uploads/2011/06/peregrine-falcon-2.jpg"/>
            <p:cNvPicPr>
              <a:picLocks noChangeArrowheads="1"/>
            </p:cNvPicPr>
            <p:nvPr/>
          </p:nvPicPr>
          <p:blipFill>
            <a:blip r:embed="rId5" cstate="screen"/>
            <a:srcRect/>
            <a:stretch>
              <a:fillRect/>
            </a:stretch>
          </p:blipFill>
          <p:spPr bwMode="auto">
            <a:xfrm>
              <a:off x="0" y="5181600"/>
              <a:ext cx="1814140" cy="1676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Picture 17" descr="IMG_1394.JPG"/>
            <p:cNvPicPr>
              <a:picLocks noChangeAspect="1"/>
            </p:cNvPicPr>
            <p:nvPr/>
          </p:nvPicPr>
          <p:blipFill rotWithShape="1">
            <a:blip r:embed="rId6">
              <a:extLst>
                <a:ext uri="{28A0092B-C50C-407E-A947-70E740481C1C}">
                  <a14:useLocalDpi xmlns:a14="http://schemas.microsoft.com/office/drawing/2010/main" val="0"/>
                </a:ext>
              </a:extLst>
            </a:blip>
            <a:srcRect l="14976" r="4727"/>
            <a:stretch/>
          </p:blipFill>
          <p:spPr>
            <a:xfrm>
              <a:off x="3657600" y="5181600"/>
              <a:ext cx="1905000" cy="1676400"/>
            </a:xfrm>
            <a:prstGeom prst="rect">
              <a:avLst/>
            </a:prstGeom>
            <a:ln w="38100">
              <a:solidFill>
                <a:schemeClr val="bg1"/>
              </a:solidFill>
            </a:ln>
          </p:spPr>
        </p:pic>
        <p:pic>
          <p:nvPicPr>
            <p:cNvPr id="19" name="Picture 2" descr="http://mysite.verizon.net/kohutek661/oimages/waterwillow.jpg"/>
            <p:cNvPicPr>
              <a:picLocks noChangeAspect="1" noChangeArrowheads="1"/>
            </p:cNvPicPr>
            <p:nvPr/>
          </p:nvPicPr>
          <p:blipFill rotWithShape="1">
            <a:blip r:embed="rId7" cstate="print"/>
            <a:srcRect l="8707" t="-505" r="12425" b="505"/>
            <a:stretch/>
          </p:blipFill>
          <p:spPr bwMode="auto">
            <a:xfrm>
              <a:off x="7366000" y="5181600"/>
              <a:ext cx="1763889" cy="1676400"/>
            </a:xfrm>
            <a:prstGeom prst="rect">
              <a:avLst/>
            </a:prstGeom>
            <a:noFill/>
            <a:ln w="38100">
              <a:solidFill>
                <a:schemeClr val="bg1"/>
              </a:solidFill>
            </a:ln>
          </p:spPr>
        </p:pic>
        <p:pic>
          <p:nvPicPr>
            <p:cNvPr id="20" name="Picture 4" descr="http://farm3.static.flickr.com/2763/4076034942_6293046d2b.jpg"/>
            <p:cNvPicPr>
              <a:picLocks noChangeAspect="1" noChangeArrowheads="1"/>
            </p:cNvPicPr>
            <p:nvPr/>
          </p:nvPicPr>
          <p:blipFill rotWithShape="1">
            <a:blip r:embed="rId8" cstate="print"/>
            <a:srcRect r="4171"/>
            <a:stretch/>
          </p:blipFill>
          <p:spPr bwMode="auto">
            <a:xfrm>
              <a:off x="5562600" y="5181601"/>
              <a:ext cx="1865489" cy="1676400"/>
            </a:xfrm>
            <a:prstGeom prst="rect">
              <a:avLst/>
            </a:prstGeom>
            <a:noFill/>
            <a:ln w="38100">
              <a:solidFill>
                <a:schemeClr val="bg1"/>
              </a:solidFill>
            </a:ln>
          </p:spPr>
        </p:pic>
      </p:grpSp>
    </p:spTree>
  </p:cSld>
  <p:clrMapOvr>
    <a:masterClrMapping/>
  </p:clrMapOvr>
  <p:timing>
    <p:tnLst>
      <p:par>
        <p:cTn id="1" dur="indefinite" restart="never" nodeType="tmRoot"/>
      </p:par>
    </p:tnLst>
  </p:timing>
</p:sld>
</file>

<file path=ppt/theme/theme1.xml><?xml version="1.0" encoding="utf-8"?>
<a:theme xmlns:a="http://schemas.openxmlformats.org/drawingml/2006/main" name="Fresh">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resh">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resh">
      <a:fillStyleLst>
        <a:solidFill>
          <a:schemeClr val="phClr"/>
        </a:solidFill>
        <a:solidFill>
          <a:schemeClr val="phClr">
            <a:tint val="70000"/>
            <a:satMod val="115000"/>
          </a:schemeClr>
        </a:solidFill>
        <a:solidFill>
          <a:schemeClr val="phClr">
            <a:shade val="80000"/>
            <a:satMod val="115000"/>
          </a:schemeClr>
        </a:solidFill>
      </a:fillStyleLst>
      <a:lnStyleLst>
        <a:ln w="25400" cap="flat" cmpd="sng" algn="ctr">
          <a:solidFill>
            <a:schemeClr val="phClr">
              <a:shade val="95000"/>
              <a:satMod val="105000"/>
            </a:schemeClr>
          </a:solidFill>
          <a:prstDash val="solid"/>
          <a:miter/>
        </a:ln>
        <a:ln w="50800" cap="flat" cmpd="sng" algn="ctr">
          <a:solidFill>
            <a:schemeClr val="phClr"/>
          </a:solidFill>
          <a:prstDash val="solid"/>
          <a:miter/>
        </a:ln>
        <a:ln w="76200" cap="flat" cmpd="thickThin" algn="ctr">
          <a:solidFill>
            <a:schemeClr val="phClr">
              <a:alpha val="80000"/>
            </a:schemeClr>
          </a:solidFill>
          <a:prstDash val="solid"/>
          <a:miter/>
        </a:ln>
      </a:lnStyleLst>
      <a:effectStyleLst>
        <a:effectStyle>
          <a:effectLst/>
        </a:effectStyle>
        <a:effectStyle>
          <a:effectLst>
            <a:outerShdw blurRad="63500" sx="101000" sy="101000" rotWithShape="0">
              <a:srgbClr val="FFFFFF">
                <a:alpha val="50000"/>
              </a:srgbClr>
            </a:outerShdw>
          </a:effectLst>
        </a:effectStyle>
        <a:effectStyle>
          <a:effectLst>
            <a:innerShdw blurRad="101600">
              <a:srgbClr val="FFFFFF">
                <a:alpha val="75000"/>
              </a:srgbClr>
            </a:innerShdw>
            <a:outerShdw blurRad="63500" sx="101000" sy="101000" rotWithShape="0">
              <a:srgbClr val="FFFFFF">
                <a:alpha val="50000"/>
              </a:srgbClr>
            </a:outerShdw>
            <a:reflection blurRad="12700" stA="30000" endPos="35000" dist="38100" dir="5400000" sy="-100000" rotWithShape="0"/>
          </a:effectLst>
          <a:scene3d>
            <a:camera prst="orthographicFront">
              <a:rot lat="0" lon="0" rev="0"/>
            </a:camera>
            <a:lightRig rig="balanced" dir="t">
              <a:rot lat="0" lon="0" rev="30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4BF4F2FC-2799-4F0A-A642-FEEEDD212C14}">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Fresh</Template>
  <TotalTime>4945</TotalTime>
  <Words>1574</Words>
  <Application>Microsoft Office PowerPoint</Application>
  <PresentationFormat>On-screen Show (4:3)</PresentationFormat>
  <Paragraphs>143</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Fresh</vt:lpstr>
      <vt:lpstr>PowerPoint Presentation</vt:lpstr>
      <vt:lpstr>Vocabulary</vt:lpstr>
      <vt:lpstr>Pollution</vt:lpstr>
      <vt:lpstr>Where does pollution come from?</vt:lpstr>
      <vt:lpstr>Is this ecosystem polluted?</vt:lpstr>
      <vt:lpstr>Is this ecosystem polluted?</vt:lpstr>
      <vt:lpstr>Is this ecosystem polluted?</vt:lpstr>
      <vt:lpstr>sediment </vt:lpstr>
      <vt:lpstr>What is sediment?</vt:lpstr>
      <vt:lpstr>Benthos</vt:lpstr>
      <vt:lpstr>clean sediment </vt:lpstr>
      <vt:lpstr>PowerPoint Presentation</vt:lpstr>
      <vt:lpstr>Bioaccumulation</vt:lpstr>
      <vt:lpstr>PowerPoint Presentation</vt:lpstr>
      <vt:lpstr>Your Area of Concern information</vt:lpstr>
      <vt:lpstr>The Cleanup</vt:lpstr>
      <vt:lpstr>How Do You Know What’s Polluted and Where It Is?</vt:lpstr>
      <vt:lpstr>How Does Pollution Affect the Ecosystem and the Habitat?</vt:lpstr>
      <vt:lpstr>Experiment</vt:lpstr>
    </vt:vector>
  </TitlesOfParts>
  <Company>usepa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epa</dc:creator>
  <cp:lastModifiedBy>Administrator</cp:lastModifiedBy>
  <cp:revision>400</cp:revision>
  <dcterms:created xsi:type="dcterms:W3CDTF">2006-04-24T15:13:25Z</dcterms:created>
  <dcterms:modified xsi:type="dcterms:W3CDTF">2016-06-10T15:30:40Z</dcterms:modified>
</cp:coreProperties>
</file>