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2"/>
  </p:sldMasterIdLst>
  <p:notesMasterIdLst>
    <p:notesMasterId r:id="rId23"/>
  </p:notesMasterIdLst>
  <p:sldIdLst>
    <p:sldId id="267" r:id="rId3"/>
    <p:sldId id="299" r:id="rId4"/>
    <p:sldId id="290" r:id="rId5"/>
    <p:sldId id="292" r:id="rId6"/>
    <p:sldId id="309" r:id="rId7"/>
    <p:sldId id="310" r:id="rId8"/>
    <p:sldId id="311" r:id="rId9"/>
    <p:sldId id="313" r:id="rId10"/>
    <p:sldId id="312" r:id="rId11"/>
    <p:sldId id="295" r:id="rId12"/>
    <p:sldId id="300" r:id="rId13"/>
    <p:sldId id="293" r:id="rId14"/>
    <p:sldId id="301" r:id="rId15"/>
    <p:sldId id="297" r:id="rId16"/>
    <p:sldId id="302" r:id="rId17"/>
    <p:sldId id="296" r:id="rId18"/>
    <p:sldId id="288" r:id="rId19"/>
    <p:sldId id="279" r:id="rId20"/>
    <p:sldId id="305" r:id="rId21"/>
    <p:sldId id="30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507">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66"/>
    <a:srgbClr val="FFFF99"/>
    <a:srgbClr val="FF063A"/>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1" autoAdjust="0"/>
    <p:restoredTop sz="68587" autoAdjust="0"/>
  </p:normalViewPr>
  <p:slideViewPr>
    <p:cSldViewPr>
      <p:cViewPr>
        <p:scale>
          <a:sx n="66" d="100"/>
          <a:sy n="66" d="100"/>
        </p:scale>
        <p:origin x="-1522" y="-58"/>
      </p:cViewPr>
      <p:guideLst>
        <p:guide orient="horz" pos="250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23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204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204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4CC5A36D-2BCD-4014-9638-1E316FFD99AA}" type="slidenum">
              <a:rPr lang="en-US"/>
              <a:pPr>
                <a:defRPr/>
              </a:pPr>
              <a:t>‹#›</a:t>
            </a:fld>
            <a:endParaRPr lang="en-US"/>
          </a:p>
        </p:txBody>
      </p:sp>
    </p:spTree>
    <p:extLst>
      <p:ext uri="{BB962C8B-B14F-4D97-AF65-F5344CB8AC3E}">
        <p14:creationId xmlns:p14="http://schemas.microsoft.com/office/powerpoint/2010/main" val="1907946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EB5519A-B901-4707-B2A7-55CB69FCCDE3}" type="slidenum">
              <a:rPr lang="en-US"/>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z="1800" b="1" i="1" dirty="0" smtClean="0"/>
              <a:t>Note to teachers: Please make sure that you use food chain species</a:t>
            </a:r>
            <a:r>
              <a:rPr lang="en-US" sz="1800" b="1" i="1" baseline="0" dirty="0" smtClean="0"/>
              <a:t> that represent your Area of Concern waterbody. Feel free to replace pictures and slides with those species.</a:t>
            </a:r>
            <a:endParaRPr lang="en-US" sz="1800" b="1" i="1" dirty="0" smtClean="0"/>
          </a:p>
        </p:txBody>
      </p:sp>
    </p:spTree>
    <p:extLst>
      <p:ext uri="{BB962C8B-B14F-4D97-AF65-F5344CB8AC3E}">
        <p14:creationId xmlns:p14="http://schemas.microsoft.com/office/powerpoint/2010/main" val="88818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Sediment</a:t>
            </a:r>
            <a:r>
              <a:rPr lang="en-US" baseline="0" dirty="0" smtClean="0"/>
              <a:t> </a:t>
            </a:r>
            <a:r>
              <a:rPr lang="en-US" dirty="0" smtClean="0"/>
              <a:t>is just one part of the</a:t>
            </a:r>
            <a:r>
              <a:rPr lang="en-US" baseline="0" dirty="0" smtClean="0"/>
              <a:t> habitat. It’s very important to the Great Lakes</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14</a:t>
            </a:fld>
            <a:endParaRPr lang="en-US"/>
          </a:p>
        </p:txBody>
      </p:sp>
    </p:spTree>
    <p:extLst>
      <p:ext uri="{BB962C8B-B14F-4D97-AF65-F5344CB8AC3E}">
        <p14:creationId xmlns:p14="http://schemas.microsoft.com/office/powerpoint/2010/main" val="72787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knows</a:t>
            </a:r>
            <a:r>
              <a:rPr lang="en-US" baseline="0" dirty="0" smtClean="0"/>
              <a:t> what soil is?</a:t>
            </a:r>
          </a:p>
          <a:p>
            <a:endParaRPr lang="en-US" baseline="0" dirty="0" smtClean="0"/>
          </a:p>
          <a:p>
            <a:r>
              <a:rPr lang="en-US" baseline="0" dirty="0" smtClean="0"/>
              <a:t>Sediment is like soil, only it’s under water. It’s the squishy stuff between your toes. It’s the foundation, or base, of the habitat. If you don’t have sediment, you don’t have plants growing in the sediment, and you don’t have fish swimming around the plants.</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15</a:t>
            </a:fld>
            <a:endParaRPr lang="en-US"/>
          </a:p>
        </p:txBody>
      </p:sp>
    </p:spTree>
    <p:extLst>
      <p:ext uri="{BB962C8B-B14F-4D97-AF65-F5344CB8AC3E}">
        <p14:creationId xmlns:p14="http://schemas.microsoft.com/office/powerpoint/2010/main" val="286567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study the sediment</a:t>
            </a:r>
            <a:r>
              <a:rPr lang="en-US" baseline="0" dirty="0" smtClean="0"/>
              <a:t> so we know if we should clean it up. </a:t>
            </a:r>
          </a:p>
          <a:p>
            <a:r>
              <a:rPr lang="en-US" baseline="0" dirty="0" smtClean="0"/>
              <a:t> it tells us exactly what we need to do to clean it up.</a:t>
            </a:r>
          </a:p>
          <a:p>
            <a:endParaRPr lang="en-US" baseline="0" dirty="0" smtClean="0"/>
          </a:p>
          <a:p>
            <a:r>
              <a:rPr lang="en-US" baseline="0" dirty="0" smtClean="0"/>
              <a:t>We want to clean it so it can provide a great habitat for the animals and fish.</a:t>
            </a:r>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16</a:t>
            </a:fld>
            <a:endParaRPr lang="en-US"/>
          </a:p>
        </p:txBody>
      </p:sp>
    </p:spTree>
    <p:extLst>
      <p:ext uri="{BB962C8B-B14F-4D97-AF65-F5344CB8AC3E}">
        <p14:creationId xmlns:p14="http://schemas.microsoft.com/office/powerpoint/2010/main" val="113562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Area of Concern </a:t>
            </a:r>
            <a:r>
              <a:rPr lang="en-US" baseline="0" dirty="0" smtClean="0"/>
              <a:t>is a habitat for so many species, we need it to be clean. There are projects in the Area of Concern to take out contaminated sediment so that the river will be a cleaner home for many organisms. There are also projects to remove invasive plants, and add native plants. Who knows what invasive means? Who knows what native means? Why are invasive plants and animals bad? Why do we want native plants and animals in the Area of Concern? (They provide habitat for other native organisms.)</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17</a:t>
            </a:fld>
            <a:endParaRPr lang="en-US"/>
          </a:p>
        </p:txBody>
      </p:sp>
    </p:spTree>
    <p:extLst>
      <p:ext uri="{BB962C8B-B14F-4D97-AF65-F5344CB8AC3E}">
        <p14:creationId xmlns:p14="http://schemas.microsoft.com/office/powerpoint/2010/main" val="192100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12BEFAF-C341-455E-8CAC-16736B29FBC2}" type="slidenum">
              <a:rPr lang="en-US"/>
              <a:pPr/>
              <a:t>18</a:t>
            </a:fld>
            <a:endParaRPr lang="en-US"/>
          </a:p>
        </p:txBody>
      </p:sp>
      <p:sp>
        <p:nvSpPr>
          <p:cNvPr id="27651" name="Rectangle 2"/>
          <p:cNvSpPr>
            <a:spLocks noGrp="1" noRot="1" noChangeAspect="1" noChangeArrowheads="1" noTextEdit="1"/>
          </p:cNvSpPr>
          <p:nvPr>
            <p:ph type="sldImg"/>
          </p:nvPr>
        </p:nvSpPr>
        <p:spPr>
          <a:xfrm>
            <a:off x="1179513" y="695325"/>
            <a:ext cx="4652962" cy="3489325"/>
          </a:xfrm>
          <a:ln/>
        </p:spPr>
      </p:sp>
      <p:sp>
        <p:nvSpPr>
          <p:cNvPr id="27652" name="Rectangle 3"/>
          <p:cNvSpPr>
            <a:spLocks noGrp="1" noChangeArrowheads="1"/>
          </p:cNvSpPr>
          <p:nvPr>
            <p:ph type="body" idx="1"/>
          </p:nvPr>
        </p:nvSpPr>
        <p:spPr>
          <a:xfrm>
            <a:off x="933450" y="4414838"/>
            <a:ext cx="5143500" cy="4186237"/>
          </a:xfrm>
          <a:noFill/>
          <a:ln/>
        </p:spPr>
        <p:txBody>
          <a:bodyPr/>
          <a:lstStyle/>
          <a:p>
            <a:pPr eaLnBrk="1" hangingPunct="1"/>
            <a:r>
              <a:rPr lang="en-US" b="1" dirty="0" smtClean="0"/>
              <a:t>Important Ecological Terms</a:t>
            </a:r>
          </a:p>
          <a:p>
            <a:pPr eaLnBrk="1" hangingPunct="1">
              <a:spcBef>
                <a:spcPct val="20000"/>
              </a:spcBef>
            </a:pPr>
            <a:r>
              <a:rPr lang="en-US" b="1" dirty="0" smtClean="0"/>
              <a:t>Organism</a:t>
            </a:r>
            <a:r>
              <a:rPr lang="en-US" b="1" baseline="0" dirty="0" smtClean="0"/>
              <a:t>: </a:t>
            </a:r>
            <a:r>
              <a:rPr lang="en-US" b="0" baseline="0" dirty="0" smtClean="0"/>
              <a:t>one individual of a species</a:t>
            </a:r>
            <a:endParaRPr lang="en-US" b="1" dirty="0" smtClean="0"/>
          </a:p>
          <a:p>
            <a:pPr eaLnBrk="1" hangingPunct="1">
              <a:spcBef>
                <a:spcPct val="20000"/>
              </a:spcBef>
            </a:pPr>
            <a:r>
              <a:rPr lang="en-US" b="1" dirty="0" smtClean="0"/>
              <a:t>Population</a:t>
            </a:r>
            <a:r>
              <a:rPr lang="en-US" dirty="0" smtClean="0"/>
              <a:t>: a group of organisms of one species in an area</a:t>
            </a:r>
          </a:p>
          <a:p>
            <a:pPr eaLnBrk="1" hangingPunct="1">
              <a:spcBef>
                <a:spcPct val="20000"/>
              </a:spcBef>
            </a:pPr>
            <a:r>
              <a:rPr lang="en-US" b="1" dirty="0" smtClean="0"/>
              <a:t>Community</a:t>
            </a:r>
            <a:r>
              <a:rPr lang="en-US" dirty="0" smtClean="0"/>
              <a:t>: many populations of different kinds living in the same place</a:t>
            </a:r>
          </a:p>
          <a:p>
            <a:pPr eaLnBrk="1" hangingPunct="1">
              <a:spcBef>
                <a:spcPct val="20000"/>
              </a:spcBef>
            </a:pPr>
            <a:r>
              <a:rPr lang="en-US" b="1" dirty="0" smtClean="0"/>
              <a:t>Ecosystem</a:t>
            </a:r>
            <a:r>
              <a:rPr lang="en-US" dirty="0" smtClean="0"/>
              <a:t>: assemblages of organisms together with their physical and chemical environments</a:t>
            </a:r>
          </a:p>
          <a:p>
            <a:pPr eaLnBrk="1" hangingPunct="1"/>
            <a:endParaRPr lang="en-US" dirty="0" smtClean="0"/>
          </a:p>
          <a:p>
            <a:pPr eaLnBrk="1" hangingPunct="1"/>
            <a:r>
              <a:rPr lang="en-US" dirty="0" smtClean="0"/>
              <a:t>Draw spacial,</a:t>
            </a:r>
            <a:r>
              <a:rPr lang="en-US" baseline="0" dirty="0" smtClean="0"/>
              <a:t> concentric circles on the board to illustrate this concept</a:t>
            </a:r>
            <a:endParaRPr lang="en-US" dirty="0" smtClean="0"/>
          </a:p>
        </p:txBody>
      </p:sp>
    </p:spTree>
    <p:extLst>
      <p:ext uri="{BB962C8B-B14F-4D97-AF65-F5344CB8AC3E}">
        <p14:creationId xmlns:p14="http://schemas.microsoft.com/office/powerpoint/2010/main" val="163954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the students for</a:t>
            </a:r>
            <a:r>
              <a:rPr lang="en-US" baseline="0" dirty="0" smtClean="0"/>
              <a:t> the activity by getting them excited and interested in the great blue heron. The next slide answers the questions on this slide.</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19</a:t>
            </a:fld>
            <a:endParaRPr lang="en-US"/>
          </a:p>
        </p:txBody>
      </p:sp>
    </p:spTree>
    <p:extLst>
      <p:ext uri="{BB962C8B-B14F-4D97-AF65-F5344CB8AC3E}">
        <p14:creationId xmlns:p14="http://schemas.microsoft.com/office/powerpoint/2010/main" val="350927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a:t>
            </a:r>
            <a:r>
              <a:rPr lang="en-US" baseline="0" dirty="0" smtClean="0"/>
              <a:t> information to answer the questions on the </a:t>
            </a:r>
            <a:r>
              <a:rPr lang="en-US" baseline="0" smtClean="0"/>
              <a:t>previous slide.</a:t>
            </a:r>
            <a:endParaRPr lang="en-US"/>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20</a:t>
            </a:fld>
            <a:endParaRPr lang="en-US"/>
          </a:p>
        </p:txBody>
      </p:sp>
    </p:spTree>
    <p:extLst>
      <p:ext uri="{BB962C8B-B14F-4D97-AF65-F5344CB8AC3E}">
        <p14:creationId xmlns:p14="http://schemas.microsoft.com/office/powerpoint/2010/main" val="322631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terms we will be sharing with you today. </a:t>
            </a:r>
          </a:p>
          <a:p>
            <a:endParaRPr lang="en-US" baseline="0" dirty="0" smtClean="0"/>
          </a:p>
          <a:p>
            <a:r>
              <a:rPr lang="en-US" baseline="0" dirty="0" smtClean="0"/>
              <a:t>Does anyone know what any of these mean?</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2</a:t>
            </a:fld>
            <a:endParaRPr lang="en-US"/>
          </a:p>
        </p:txBody>
      </p:sp>
    </p:spTree>
    <p:extLst>
      <p:ext uri="{BB962C8B-B14F-4D97-AF65-F5344CB8AC3E}">
        <p14:creationId xmlns:p14="http://schemas.microsoft.com/office/powerpoint/2010/main" val="54414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05E3D7F-A329-4B9A-85BD-90D381F87BD5}" type="slidenum">
              <a:rPr lang="en-US"/>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What do you think makes a habitat healthy? Unhealthy?</a:t>
            </a:r>
          </a:p>
        </p:txBody>
      </p:sp>
    </p:spTree>
    <p:extLst>
      <p:ext uri="{BB962C8B-B14F-4D97-AF65-F5344CB8AC3E}">
        <p14:creationId xmlns:p14="http://schemas.microsoft.com/office/powerpoint/2010/main" val="2034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of aquatic habitats and terrestrial habitats. What kinds of animals might you find in an aquatic habitat? In a terrestrial habitat?</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4</a:t>
            </a:fld>
            <a:endParaRPr lang="en-US"/>
          </a:p>
        </p:txBody>
      </p:sp>
    </p:spTree>
    <p:extLst>
      <p:ext uri="{BB962C8B-B14F-4D97-AF65-F5344CB8AC3E}">
        <p14:creationId xmlns:p14="http://schemas.microsoft.com/office/powerpoint/2010/main" val="144390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a:t>
            </a:r>
            <a:r>
              <a:rPr lang="en-US" baseline="0" dirty="0" smtClean="0"/>
              <a:t> the parts of your habitat? (Remind them that a habitat is composed of food, water, and shelter. Have them compare their house to a river habitat.)</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5</a:t>
            </a:fld>
            <a:endParaRPr lang="en-US"/>
          </a:p>
        </p:txBody>
      </p:sp>
    </p:spTree>
    <p:extLst>
      <p:ext uri="{BB962C8B-B14F-4D97-AF65-F5344CB8AC3E}">
        <p14:creationId xmlns:p14="http://schemas.microsoft.com/office/powerpoint/2010/main" val="410189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river</a:t>
            </a:r>
            <a:r>
              <a:rPr lang="en-US" baseline="0" dirty="0" smtClean="0"/>
              <a:t> is an example of a habitat. A lot of animals and plants live in the river and depend on it for food, water, and shelter.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10</a:t>
            </a:fld>
            <a:endParaRPr lang="en-US"/>
          </a:p>
        </p:txBody>
      </p:sp>
    </p:spTree>
    <p:extLst>
      <p:ext uri="{BB962C8B-B14F-4D97-AF65-F5344CB8AC3E}">
        <p14:creationId xmlns:p14="http://schemas.microsoft.com/office/powerpoint/2010/main" val="50204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river is a waterway that flows toward another body of water. It provides habitat for a variety of organisms. Rivers provide many uses, such as food, transit, energy, and recreation.</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11</a:t>
            </a:fld>
            <a:endParaRPr lang="en-US"/>
          </a:p>
        </p:txBody>
      </p:sp>
    </p:spTree>
    <p:extLst>
      <p:ext uri="{BB962C8B-B14F-4D97-AF65-F5344CB8AC3E}">
        <p14:creationId xmlns:p14="http://schemas.microsoft.com/office/powerpoint/2010/main" val="398017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wetland is another type of habitat.</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12</a:t>
            </a:fld>
            <a:endParaRPr lang="en-US"/>
          </a:p>
        </p:txBody>
      </p:sp>
    </p:spTree>
    <p:extLst>
      <p:ext uri="{BB962C8B-B14F-4D97-AF65-F5344CB8AC3E}">
        <p14:creationId xmlns:p14="http://schemas.microsoft.com/office/powerpoint/2010/main" val="22394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it as a low, flat stretch of land</a:t>
            </a:r>
            <a:r>
              <a:rPr lang="en-US" baseline="0" dirty="0" smtClean="0"/>
              <a:t> that is covered with water</a:t>
            </a:r>
          </a:p>
          <a:p>
            <a:endParaRPr lang="en-US" baseline="0" dirty="0" smtClean="0"/>
          </a:p>
          <a:p>
            <a:r>
              <a:rPr lang="en-US" baseline="0" dirty="0" smtClean="0"/>
              <a:t>It’s often located between dry land and large bodies of water.</a:t>
            </a:r>
            <a:endParaRPr lang="en-US" dirty="0"/>
          </a:p>
        </p:txBody>
      </p:sp>
      <p:sp>
        <p:nvSpPr>
          <p:cNvPr id="4" name="Slide Number Placeholder 3"/>
          <p:cNvSpPr>
            <a:spLocks noGrp="1"/>
          </p:cNvSpPr>
          <p:nvPr>
            <p:ph type="sldNum" sz="quarter" idx="10"/>
          </p:nvPr>
        </p:nvSpPr>
        <p:spPr/>
        <p:txBody>
          <a:bodyPr/>
          <a:lstStyle/>
          <a:p>
            <a:pPr>
              <a:defRPr/>
            </a:pPr>
            <a:fld id="{4CC5A36D-2BCD-4014-9638-1E316FFD99AA}" type="slidenum">
              <a:rPr lang="en-US" smtClean="0"/>
              <a:pPr>
                <a:defRPr/>
              </a:pPr>
              <a:t>13</a:t>
            </a:fld>
            <a:endParaRPr lang="en-US"/>
          </a:p>
        </p:txBody>
      </p:sp>
    </p:spTree>
    <p:extLst>
      <p:ext uri="{BB962C8B-B14F-4D97-AF65-F5344CB8AC3E}">
        <p14:creationId xmlns:p14="http://schemas.microsoft.com/office/powerpoint/2010/main" val="627031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resh titl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66863"/>
            <a:ext cx="9144000" cy="2243137"/>
          </a:xfrm>
          <a:prstGeom prst="rect">
            <a:avLst/>
          </a:prstGeom>
          <a:noFill/>
          <a:ln w="9525">
            <a:noFill/>
            <a:miter lim="800000"/>
            <a:headEnd/>
            <a:tailEnd/>
          </a:ln>
        </p:spPr>
      </p:pic>
      <p:pic>
        <p:nvPicPr>
          <p:cNvPr id="5" name="Picture 9" descr="Fresh titl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597650"/>
            <a:ext cx="9144000" cy="260350"/>
          </a:xfrm>
          <a:prstGeom prst="rect">
            <a:avLst/>
          </a:prstGeom>
          <a:noFill/>
          <a:ln w="9525">
            <a:noFill/>
            <a:miter lim="800000"/>
            <a:headEnd/>
            <a:tailEnd/>
          </a:ln>
        </p:spPr>
      </p:pic>
      <p:sp>
        <p:nvSpPr>
          <p:cNvPr id="2" name="Title 1"/>
          <p:cNvSpPr>
            <a:spLocks noGrp="1"/>
          </p:cNvSpPr>
          <p:nvPr>
            <p:ph type="ctrTitle"/>
          </p:nvPr>
        </p:nvSpPr>
        <p:spPr>
          <a:xfrm>
            <a:off x="685800" y="1134035"/>
            <a:ext cx="7772400" cy="1470025"/>
          </a:xfrm>
        </p:spPr>
        <p:txBody>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6324600" y="6288088"/>
            <a:ext cx="1981200" cy="365125"/>
          </a:xfrm>
        </p:spPr>
        <p:txBody>
          <a:bodyPr/>
          <a:lstStyle>
            <a:lvl1pPr algn="r">
              <a:defRPr/>
            </a:lvl1pPr>
          </a:lstStyle>
          <a:p>
            <a:pPr>
              <a:defRPr/>
            </a:pPr>
            <a:endParaRPr lang="en-US"/>
          </a:p>
        </p:txBody>
      </p:sp>
      <p:sp>
        <p:nvSpPr>
          <p:cNvPr id="7" name="Footer Placeholder 4"/>
          <p:cNvSpPr>
            <a:spLocks noGrp="1"/>
          </p:cNvSpPr>
          <p:nvPr>
            <p:ph type="ftr" sz="quarter" idx="11"/>
          </p:nvPr>
        </p:nvSpPr>
        <p:spPr>
          <a:xfrm>
            <a:off x="685800" y="6288088"/>
            <a:ext cx="2895600" cy="365125"/>
          </a:xfrm>
        </p:spPr>
        <p:txBody>
          <a:bodyPr/>
          <a:lstStyle>
            <a:lvl1pPr algn="l">
              <a:defRPr/>
            </a:lvl1pPr>
          </a:lstStyle>
          <a:p>
            <a:pPr>
              <a:defRPr/>
            </a:pPr>
            <a:endParaRPr lang="en-US"/>
          </a:p>
        </p:txBody>
      </p:sp>
      <p:sp>
        <p:nvSpPr>
          <p:cNvPr id="8" name="Slide Number Placeholder 5"/>
          <p:cNvSpPr>
            <a:spLocks noGrp="1"/>
          </p:cNvSpPr>
          <p:nvPr>
            <p:ph type="sldNum" sz="quarter" idx="12"/>
          </p:nvPr>
        </p:nvSpPr>
        <p:spPr>
          <a:xfrm>
            <a:off x="8382000" y="6288088"/>
            <a:ext cx="685800" cy="365125"/>
          </a:xfrm>
        </p:spPr>
        <p:txBody>
          <a:bodyPr/>
          <a:lstStyle>
            <a:lvl1pPr>
              <a:defRPr sz="1100" b="1" kern="1200" smtClean="0">
                <a:solidFill>
                  <a:schemeClr val="tx1">
                    <a:tint val="75000"/>
                  </a:schemeClr>
                </a:solidFill>
                <a:latin typeface="+mn-lt"/>
                <a:ea typeface="+mn-ea"/>
                <a:cs typeface="+mn-cs"/>
              </a:defRPr>
            </a:lvl1pPr>
          </a:lstStyle>
          <a:p>
            <a:pPr>
              <a:defRPr/>
            </a:pPr>
            <a:fld id="{61E22F46-799F-4205-A16A-E548B45F2C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A88326-863E-41AE-8FC1-BDAD9F0210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6913D-1394-4177-AC6F-D9ACF7723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800" b="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3C86C-75DC-46E1-824F-F28B1AF4AC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Fresh section.png"/>
          <p:cNvPicPr>
            <a:picLocks noChangeAspect="1"/>
          </p:cNvPicPr>
          <p:nvPr/>
        </p:nvPicPr>
        <p:blipFill>
          <a:blip r:embed="rId2" cstate="screen"/>
          <a:srcRect/>
          <a:stretch>
            <a:fillRect/>
          </a:stretch>
        </p:blipFill>
        <p:spPr bwMode="auto">
          <a:xfrm>
            <a:off x="0" y="3767138"/>
            <a:ext cx="9144000" cy="3090862"/>
          </a:xfrm>
          <a:prstGeom prst="rect">
            <a:avLst/>
          </a:prstGeom>
          <a:noFill/>
          <a:ln w="9525">
            <a:noFill/>
            <a:miter lim="800000"/>
            <a:headEnd/>
            <a:tailEnd/>
          </a:ln>
        </p:spPr>
      </p:pic>
      <p:sp>
        <p:nvSpPr>
          <p:cNvPr id="2" name="Title 1"/>
          <p:cNvSpPr>
            <a:spLocks noGrp="1"/>
          </p:cNvSpPr>
          <p:nvPr>
            <p:ph type="title"/>
          </p:nvPr>
        </p:nvSpPr>
        <p:spPr>
          <a:xfrm>
            <a:off x="672353" y="2819400"/>
            <a:ext cx="7772400" cy="1828800"/>
          </a:xfrm>
        </p:spPr>
        <p:txBody>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rtlCol="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673100" y="6553200"/>
            <a:ext cx="1981200" cy="23177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3621088" y="6553200"/>
            <a:ext cx="2895600" cy="231775"/>
          </a:xfrm>
        </p:spPr>
        <p:txBody>
          <a:bodyPr/>
          <a:lstStyle>
            <a:lvl1pPr algn="ctr">
              <a:defRPr/>
            </a:lvl1pPr>
          </a:lstStyle>
          <a:p>
            <a:pPr>
              <a:defRPr/>
            </a:pPr>
            <a:endParaRPr lang="en-US"/>
          </a:p>
        </p:txBody>
      </p:sp>
      <p:sp>
        <p:nvSpPr>
          <p:cNvPr id="7" name="Slide Number Placeholder 5"/>
          <p:cNvSpPr>
            <a:spLocks noGrp="1"/>
          </p:cNvSpPr>
          <p:nvPr>
            <p:ph type="sldNum" sz="quarter" idx="12"/>
          </p:nvPr>
        </p:nvSpPr>
        <p:spPr>
          <a:xfrm>
            <a:off x="7759700" y="6553200"/>
            <a:ext cx="685800" cy="231775"/>
          </a:xfrm>
        </p:spPr>
        <p:txBody>
          <a:bodyPr/>
          <a:lstStyle>
            <a:lvl1pPr>
              <a:defRPr/>
            </a:lvl1pPr>
          </a:lstStyle>
          <a:p>
            <a:pPr>
              <a:defRPr/>
            </a:pPr>
            <a:fld id="{2564026F-CDDF-430A-9400-6E6D4A2862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65CB91-086B-4828-A5E0-F772ED030D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4675188"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90600"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 Placeholder 4"/>
          <p:cNvSpPr>
            <a:spLocks noGrp="1"/>
          </p:cNvSpPr>
          <p:nvPr>
            <p:ph type="body" sz="quarter" idx="3"/>
          </p:nvPr>
        </p:nvSpPr>
        <p:spPr>
          <a:xfrm>
            <a:off x="4715435"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3B761127-D90D-4C1B-9A7D-C9D111E537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424FFE-40D7-423E-995B-CE28429BAF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80F5CE-19C8-44B1-B411-EE8DD23FC1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465A71-1230-4304-ABC9-38177CE379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6E915-42E3-484D-9F7D-BA3FC8FA6C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descr="Fresh Master.png"/>
          <p:cNvPicPr>
            <a:picLocks noChangeAspect="1"/>
          </p:cNvPicPr>
          <p:nvPr/>
        </p:nvPicPr>
        <p:blipFill>
          <a:blip r:embed="rId13" cstate="screen"/>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73100" y="188913"/>
            <a:ext cx="7797800" cy="14605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952500" y="20574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smtClean="0">
                <a:solidFill>
                  <a:schemeClr val="tx1">
                    <a:tint val="75000"/>
                  </a:schemeClr>
                </a:solidFill>
              </a:defRPr>
            </a:lvl1pPr>
          </a:lstStyle>
          <a:p>
            <a:pPr>
              <a:defRPr/>
            </a:pPr>
            <a:fld id="{134B71EA-70FF-4DA2-99E3-CC3894792C4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3" r:id="rId1"/>
    <p:sldLayoutId id="2147483705" r:id="rId2"/>
    <p:sldLayoutId id="2147483714" r:id="rId3"/>
    <p:sldLayoutId id="2147483706" r:id="rId4"/>
    <p:sldLayoutId id="2147483715"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5400" b="1" kern="1200">
          <a:solidFill>
            <a:srgbClr val="FFFFFF"/>
          </a:solidFill>
          <a:effectLst>
            <a:innerShdw blurRad="38100">
              <a:schemeClr val="tx1">
                <a:lumMod val="85000"/>
              </a:schemeClr>
            </a:innerShdw>
          </a:effectLst>
          <a:latin typeface="+mj-lt"/>
          <a:ea typeface="+mj-ea"/>
          <a:cs typeface="+mj-cs"/>
        </a:defRPr>
      </a:lvl1pPr>
      <a:lvl2pPr algn="l" rtl="0" fontAlgn="base">
        <a:spcBef>
          <a:spcPct val="0"/>
        </a:spcBef>
        <a:spcAft>
          <a:spcPct val="0"/>
        </a:spcAft>
        <a:defRPr sz="5400" b="1">
          <a:solidFill>
            <a:srgbClr val="FFFFFF"/>
          </a:solidFill>
          <a:latin typeface="Calibri" pitchFamily="34" charset="0"/>
        </a:defRPr>
      </a:lvl2pPr>
      <a:lvl3pPr algn="l" rtl="0" fontAlgn="base">
        <a:spcBef>
          <a:spcPct val="0"/>
        </a:spcBef>
        <a:spcAft>
          <a:spcPct val="0"/>
        </a:spcAft>
        <a:defRPr sz="5400" b="1">
          <a:solidFill>
            <a:srgbClr val="FFFFFF"/>
          </a:solidFill>
          <a:latin typeface="Calibri" pitchFamily="34" charset="0"/>
        </a:defRPr>
      </a:lvl3pPr>
      <a:lvl4pPr algn="l" rtl="0" fontAlgn="base">
        <a:spcBef>
          <a:spcPct val="0"/>
        </a:spcBef>
        <a:spcAft>
          <a:spcPct val="0"/>
        </a:spcAft>
        <a:defRPr sz="5400" b="1">
          <a:solidFill>
            <a:srgbClr val="FFFFFF"/>
          </a:solidFill>
          <a:latin typeface="Calibri" pitchFamily="34" charset="0"/>
        </a:defRPr>
      </a:lvl4pPr>
      <a:lvl5pPr algn="l" rtl="0" fontAlgn="base">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fontAlgn="base">
        <a:spcBef>
          <a:spcPts val="18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fontAlgn="base">
        <a:spcBef>
          <a:spcPts val="1800"/>
        </a:spcBef>
        <a:spcAft>
          <a:spcPct val="0"/>
        </a:spcAft>
        <a:buFont typeface="Wingdings" pitchFamily="2" charset="2"/>
        <a:buChar char=""/>
        <a:defRPr kern="1200">
          <a:solidFill>
            <a:schemeClr val="tx1"/>
          </a:solidFill>
          <a:latin typeface="+mn-lt"/>
          <a:ea typeface="+mn-ea"/>
          <a:cs typeface="+mn-cs"/>
        </a:defRPr>
      </a:lvl2pPr>
      <a:lvl3pPr marL="1143000" indent="-228600" algn="l" rtl="0" fontAlgn="base">
        <a:spcBef>
          <a:spcPts val="1800"/>
        </a:spcBef>
        <a:spcAft>
          <a:spcPct val="0"/>
        </a:spcAft>
        <a:buFont typeface="Wingdings" pitchFamily="2" charset="2"/>
        <a:buChar char=""/>
        <a:defRPr sz="1600" kern="1200">
          <a:solidFill>
            <a:schemeClr val="tx1"/>
          </a:solidFill>
          <a:latin typeface="+mn-lt"/>
          <a:ea typeface="+mn-ea"/>
          <a:cs typeface="+mn-cs"/>
        </a:defRPr>
      </a:lvl3pPr>
      <a:lvl4pPr marL="1600200" indent="-228600" algn="l" rtl="0" fontAlgn="base">
        <a:spcBef>
          <a:spcPts val="1800"/>
        </a:spcBef>
        <a:spcAft>
          <a:spcPct val="0"/>
        </a:spcAft>
        <a:buFont typeface="Wingdings" pitchFamily="2" charset="2"/>
        <a:buChar char=""/>
        <a:defRPr sz="1600" kern="1200">
          <a:solidFill>
            <a:schemeClr val="tx1"/>
          </a:solidFill>
          <a:latin typeface="+mn-lt"/>
          <a:ea typeface="+mn-ea"/>
          <a:cs typeface="+mn-cs"/>
        </a:defRPr>
      </a:lvl4pPr>
      <a:lvl5pPr marL="2057400" indent="-228600" algn="l" rtl="0" fontAlgn="base">
        <a:spcBef>
          <a:spcPts val="1800"/>
        </a:spcBef>
        <a:spcAft>
          <a:spcPct val="0"/>
        </a:spcAft>
        <a:buFont typeface="Wingdings" pitchFamily="2" charset="2"/>
        <a:buChar char="R"/>
        <a:defRPr sz="1600" kern="1200">
          <a:solidFill>
            <a:schemeClr val="tx1"/>
          </a:solidFill>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1706940"/>
            <a:ext cx="7620000" cy="1569660"/>
          </a:xfrm>
          <a:prstGeom prst="rect">
            <a:avLst/>
          </a:prstGeom>
          <a:noFill/>
        </p:spPr>
        <p:txBody>
          <a:bodyPr wrap="square" lIns="91440" tIns="45720" rIns="91440" bIns="45720">
            <a:spAutoFit/>
          </a:bodyPr>
          <a:lstStyle/>
          <a:p>
            <a:pPr algn="ctr"/>
            <a:r>
              <a:rPr lang="en-US" sz="9600" b="1" cap="none" spc="0" dirty="0" smtClean="0">
                <a:ln w="18415" cmpd="sng">
                  <a:noFill/>
                  <a:prstDash val="solid"/>
                </a:ln>
                <a:effectLst>
                  <a:outerShdw blurRad="63500" dir="3600000" algn="tl" rotWithShape="0">
                    <a:srgbClr val="000000">
                      <a:alpha val="70000"/>
                    </a:srgbClr>
                  </a:outerShdw>
                </a:effectLst>
                <a:latin typeface="Arial" pitchFamily="34" charset="0"/>
                <a:cs typeface="Arial" pitchFamily="34" charset="0"/>
              </a:rPr>
              <a:t>HABITAT</a:t>
            </a:r>
            <a:endParaRPr lang="en-US" sz="9600" b="1" cap="none" spc="0" dirty="0">
              <a:ln w="18415" cmpd="sng">
                <a:noFill/>
                <a:prstDash val="solid"/>
              </a:ln>
              <a:effectLst>
                <a:outerShdw blurRad="63500" dir="3600000" algn="tl" rotWithShape="0">
                  <a:srgbClr val="000000">
                    <a:alpha val="70000"/>
                  </a:srgbClr>
                </a:outerShdw>
              </a:effectLst>
            </a:endParaRPr>
          </a:p>
        </p:txBody>
      </p:sp>
      <p:grpSp>
        <p:nvGrpSpPr>
          <p:cNvPr id="2" name="Group 1"/>
          <p:cNvGrpSpPr/>
          <p:nvPr/>
        </p:nvGrpSpPr>
        <p:grpSpPr>
          <a:xfrm>
            <a:off x="0" y="5181600"/>
            <a:ext cx="9129889" cy="1676401"/>
            <a:chOff x="0" y="5181600"/>
            <a:chExt cx="9129889" cy="1676401"/>
          </a:xfrm>
        </p:grpSpPr>
        <p:pic>
          <p:nvPicPr>
            <p:cNvPr id="4" name="Picture 8" descr="http://ucsantacruz.ucnrs.org/wp-admin/images/researchpics/ylrbirds/Great_Blue_Heron.jpg"/>
            <p:cNvPicPr>
              <a:picLocks noChangeArrowheads="1"/>
            </p:cNvPicPr>
            <p:nvPr/>
          </p:nvPicPr>
          <p:blipFill>
            <a:blip r:embed="rId3" cstate="screen"/>
            <a:srcRect/>
            <a:stretch>
              <a:fillRect/>
            </a:stretch>
          </p:blipFill>
          <p:spPr bwMode="auto">
            <a:xfrm>
              <a:off x="1820133" y="5181600"/>
              <a:ext cx="184970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0" descr="http://schoolworkhelper.net/wp-content/uploads/2011/06/peregrine-falcon-2.jpg"/>
            <p:cNvPicPr>
              <a:picLocks noChangeArrowheads="1"/>
            </p:cNvPicPr>
            <p:nvPr/>
          </p:nvPicPr>
          <p:blipFill>
            <a:blip r:embed="rId4" cstate="screen"/>
            <a:srcRect/>
            <a:stretch>
              <a:fillRect/>
            </a:stretch>
          </p:blipFill>
          <p:spPr bwMode="auto">
            <a:xfrm>
              <a:off x="0" y="5181600"/>
              <a:ext cx="181414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IMG_139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57600" y="5181600"/>
              <a:ext cx="1905000" cy="1676400"/>
            </a:xfrm>
            <a:prstGeom prst="rect">
              <a:avLst/>
            </a:prstGeom>
            <a:ln w="38100">
              <a:solidFill>
                <a:schemeClr val="bg1"/>
              </a:solidFill>
            </a:ln>
          </p:spPr>
        </p:pic>
        <p:pic>
          <p:nvPicPr>
            <p:cNvPr id="12" name="Picture 2" descr="http://mysite.verizon.net/kohutek661/oimages/waterwillow.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508"/>
            <a:stretch/>
          </p:blipFill>
          <p:spPr bwMode="auto">
            <a:xfrm>
              <a:off x="7366000" y="5181600"/>
              <a:ext cx="1763889" cy="1676400"/>
            </a:xfrm>
            <a:prstGeom prst="rect">
              <a:avLst/>
            </a:prstGeom>
            <a:noFill/>
            <a:ln w="38100">
              <a:solidFill>
                <a:schemeClr val="bg1"/>
              </a:solidFill>
            </a:ln>
          </p:spPr>
        </p:pic>
        <p:pic>
          <p:nvPicPr>
            <p:cNvPr id="15" name="Picture 4" descr="http://farm3.static.flickr.com/2763/4076034942_6293046d2b.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62600" y="5181601"/>
              <a:ext cx="1865489" cy="1676400"/>
            </a:xfrm>
            <a:prstGeom prst="rect">
              <a:avLst/>
            </a:prstGeom>
            <a:noFill/>
            <a:ln w="38100">
              <a:solidFill>
                <a:schemeClr val="bg1"/>
              </a:solid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220200" cy="6858000"/>
          </a:xfrm>
          <a:prstGeom prst="rect">
            <a:avLst/>
          </a:prstGeom>
        </p:spPr>
      </p:pic>
      <p:sp>
        <p:nvSpPr>
          <p:cNvPr id="5" name="Title 4"/>
          <p:cNvSpPr>
            <a:spLocks noGrp="1"/>
          </p:cNvSpPr>
          <p:nvPr>
            <p:ph type="title"/>
          </p:nvPr>
        </p:nvSpPr>
        <p:spPr/>
        <p:txBody>
          <a:bodyPr/>
          <a:lstStyle/>
          <a:p>
            <a:pPr algn="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river</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ith Street Restore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15" y="0"/>
            <a:ext cx="9125585" cy="2296156"/>
          </a:xfrm>
          <a:prstGeom prst="rect">
            <a:avLst/>
          </a:prstGeom>
        </p:spPr>
      </p:pic>
      <p:sp>
        <p:nvSpPr>
          <p:cNvPr id="5" name="Title 4"/>
          <p:cNvSpPr>
            <a:spLocks noGrp="1"/>
          </p:cNvSpPr>
          <p:nvPr>
            <p:ph type="title"/>
          </p:nvPr>
        </p:nvSpPr>
        <p:spPr>
          <a:xfrm>
            <a:off x="495300" y="188913"/>
            <a:ext cx="8153400" cy="1460500"/>
          </a:xfrm>
        </p:spPr>
        <p:txBody>
          <a:bodyPr/>
          <a:lstStyle/>
          <a:p>
            <a:r>
              <a:rPr lang="en-US" dirty="0" smtClean="0">
                <a:effectLst>
                  <a:outerShdw blurRad="50800" dist="38100" dir="2700000" algn="tl" rotWithShape="0">
                    <a:prstClr val="black">
                      <a:alpha val="40000"/>
                    </a:prstClr>
                  </a:outerShdw>
                </a:effectLst>
              </a:rPr>
              <a:t>What is a river?</a:t>
            </a:r>
            <a:endParaRPr lang="en-US" dirty="0">
              <a:effectLst>
                <a:outerShdw blurRad="50800" dist="38100" dir="2700000" algn="tl" rotWithShape="0">
                  <a:prstClr val="black">
                    <a:alpha val="40000"/>
                  </a:prstClr>
                </a:outerShdw>
              </a:effectLst>
            </a:endParaRPr>
          </a:p>
        </p:txBody>
      </p:sp>
      <p:sp>
        <p:nvSpPr>
          <p:cNvPr id="8" name="Content Placeholder 7"/>
          <p:cNvSpPr>
            <a:spLocks noGrp="1"/>
          </p:cNvSpPr>
          <p:nvPr>
            <p:ph sz="half" idx="2"/>
          </p:nvPr>
        </p:nvSpPr>
        <p:spPr>
          <a:xfrm>
            <a:off x="5410200" y="2586037"/>
            <a:ext cx="3429000" cy="3738563"/>
          </a:xfrm>
        </p:spPr>
        <p:txBody>
          <a:bodyPr>
            <a:noAutofit/>
          </a:bodyPr>
          <a:lstStyle/>
          <a:p>
            <a:r>
              <a:rPr lang="en-US" sz="2000" dirty="0" smtClean="0"/>
              <a:t>Waterway that flows toward another body of water</a:t>
            </a:r>
          </a:p>
          <a:p>
            <a:r>
              <a:rPr lang="en-US" sz="2000" dirty="0" smtClean="0"/>
              <a:t>Provides habitat for a variety of organisms</a:t>
            </a:r>
          </a:p>
          <a:p>
            <a:r>
              <a:rPr lang="en-US" sz="2000" dirty="0" smtClean="0"/>
              <a:t>Rivers provide many uses, such as food, transportation, energy, and recreation</a:t>
            </a:r>
          </a:p>
        </p:txBody>
      </p:sp>
      <p:pic>
        <p:nvPicPr>
          <p:cNvPr id="13" name="Picture 12"/>
          <p:cNvPicPr>
            <a:picLocks noChangeAspect="1"/>
          </p:cNvPicPr>
          <p:nvPr/>
        </p:nvPicPr>
        <p:blipFill>
          <a:blip r:embed="rId4"/>
          <a:stretch>
            <a:fillRect/>
          </a:stretch>
        </p:blipFill>
        <p:spPr>
          <a:xfrm>
            <a:off x="152400" y="3139500"/>
            <a:ext cx="4953746" cy="3706226"/>
          </a:xfrm>
          <a:prstGeom prst="rect">
            <a:avLst/>
          </a:prstGeom>
        </p:spPr>
      </p:pic>
      <p:pic>
        <p:nvPicPr>
          <p:cNvPr id="16" name="Picture 6" descr="http://www.wildessex.net/images/plants/amphibious%20bistort%20%28AG%2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7400" y="2209800"/>
            <a:ext cx="2209800" cy="1657351"/>
          </a:xfrm>
          <a:prstGeom prst="rect">
            <a:avLst/>
          </a:prstGeom>
          <a:noFill/>
        </p:spPr>
      </p:pic>
      <p:pic>
        <p:nvPicPr>
          <p:cNvPr id="14" name="Picture 4" descr="http://www.fcps.edu/islandcreekes/ecology/Plants/Tussock%20Sedge/carex_elata-bowlesgolde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800" y="2057400"/>
            <a:ext cx="1447800" cy="21807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confluenceinc.com/wp-content/uploads/2010/06/W1-A2b.jpg"/>
          <p:cNvPicPr>
            <a:picLocks noChangeAspect="1" noChangeArrowheads="1"/>
          </p:cNvPicPr>
          <p:nvPr/>
        </p:nvPicPr>
        <p:blipFill>
          <a:blip r:embed="rId3" cstate="screen"/>
          <a:srcRect/>
          <a:stretch>
            <a:fillRect/>
          </a:stretch>
        </p:blipFill>
        <p:spPr bwMode="auto">
          <a:xfrm flipH="1">
            <a:off x="0" y="-152400"/>
            <a:ext cx="9144000" cy="7010400"/>
          </a:xfrm>
          <a:prstGeom prst="rect">
            <a:avLst/>
          </a:prstGeom>
          <a:noFill/>
        </p:spPr>
      </p:pic>
      <p:sp>
        <p:nvSpPr>
          <p:cNvPr id="2" name="Title 1"/>
          <p:cNvSpPr>
            <a:spLocks noGrp="1"/>
          </p:cNvSpPr>
          <p:nvPr>
            <p:ph type="title"/>
          </p:nvPr>
        </p:nvSpPr>
        <p:spPr/>
        <p:txBody>
          <a:bodyPr/>
          <a:lstStyle/>
          <a:p>
            <a:pPr algn="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wetland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arm4.static.flickr.com/3256/3123050093_b6e083cabf.jpg"/>
          <p:cNvPicPr>
            <a:picLocks noChangeAspect="1" noChangeArrowheads="1"/>
          </p:cNvPicPr>
          <p:nvPr/>
        </p:nvPicPr>
        <p:blipFill>
          <a:blip r:embed="rId3" cstate="screen"/>
          <a:srcRect/>
          <a:stretch>
            <a:fillRect/>
          </a:stretch>
        </p:blipFill>
        <p:spPr bwMode="auto">
          <a:xfrm>
            <a:off x="228600" y="2895600"/>
            <a:ext cx="1368000" cy="3619500"/>
          </a:xfrm>
          <a:prstGeom prst="rect">
            <a:avLst/>
          </a:prstGeom>
          <a:noFill/>
        </p:spPr>
      </p:pic>
      <p:pic>
        <p:nvPicPr>
          <p:cNvPr id="4" name="Picture 2" descr="http://confluenceinc.com/wp-content/uploads/2010/06/W1-A2b.jpg"/>
          <p:cNvPicPr>
            <a:picLocks noChangeAspect="1" noChangeArrowheads="1"/>
          </p:cNvPicPr>
          <p:nvPr/>
        </p:nvPicPr>
        <p:blipFill>
          <a:blip r:embed="rId4" cstate="screen"/>
          <a:srcRect/>
          <a:stretch>
            <a:fillRect/>
          </a:stretch>
        </p:blipFill>
        <p:spPr bwMode="auto">
          <a:xfrm flipH="1">
            <a:off x="0" y="0"/>
            <a:ext cx="9144000" cy="1600200"/>
          </a:xfrm>
          <a:prstGeom prst="rect">
            <a:avLst/>
          </a:prstGeom>
          <a:noFill/>
        </p:spPr>
      </p:pic>
      <p:sp>
        <p:nvSpPr>
          <p:cNvPr id="5" name="Title 4"/>
          <p:cNvSpPr>
            <a:spLocks noGrp="1"/>
          </p:cNvSpPr>
          <p:nvPr>
            <p:ph type="title"/>
          </p:nvPr>
        </p:nvSpPr>
        <p:spPr/>
        <p:txBody>
          <a:bodyPr/>
          <a:lstStyle/>
          <a:p>
            <a:r>
              <a:rPr lang="en-US" dirty="0" smtClean="0"/>
              <a:t>What is a wetland?</a:t>
            </a:r>
            <a:endParaRPr lang="en-US" dirty="0"/>
          </a:p>
        </p:txBody>
      </p:sp>
      <p:sp>
        <p:nvSpPr>
          <p:cNvPr id="8" name="Content Placeholder 7"/>
          <p:cNvSpPr>
            <a:spLocks noGrp="1"/>
          </p:cNvSpPr>
          <p:nvPr>
            <p:ph sz="half" idx="1"/>
          </p:nvPr>
        </p:nvSpPr>
        <p:spPr>
          <a:xfrm>
            <a:off x="1752600" y="3048000"/>
            <a:ext cx="3352800" cy="2667000"/>
          </a:xfrm>
        </p:spPr>
        <p:txBody>
          <a:bodyPr>
            <a:noAutofit/>
          </a:bodyPr>
          <a:lstStyle/>
          <a:p>
            <a:pPr>
              <a:buNone/>
            </a:pPr>
            <a:r>
              <a:rPr lang="en-US" sz="2400" b="1" dirty="0" smtClean="0">
                <a:latin typeface="+mj-lt"/>
              </a:rPr>
              <a:t>Key Ingredients:</a:t>
            </a:r>
          </a:p>
          <a:p>
            <a:r>
              <a:rPr lang="en-US" sz="1800" dirty="0" smtClean="0"/>
              <a:t>Shallow water or very soggy soil at least part</a:t>
            </a:r>
            <a:br>
              <a:rPr lang="en-US" sz="1800" dirty="0" smtClean="0"/>
            </a:br>
            <a:r>
              <a:rPr lang="en-US" sz="1800" dirty="0" smtClean="0"/>
              <a:t>of the time. </a:t>
            </a:r>
          </a:p>
          <a:p>
            <a:r>
              <a:rPr lang="en-US" sz="1800" dirty="0" smtClean="0"/>
              <a:t>The plants love having wet "feet" (roots).</a:t>
            </a:r>
          </a:p>
          <a:p>
            <a:endParaRPr lang="en-US" sz="1800" dirty="0"/>
          </a:p>
        </p:txBody>
      </p:sp>
      <p:pic>
        <p:nvPicPr>
          <p:cNvPr id="2052" name="Picture 4" descr="http://water.epa.gov/type/wetlands/images/marsh.jpg"/>
          <p:cNvPicPr>
            <a:picLocks noChangeAspect="1" noChangeArrowheads="1"/>
          </p:cNvPicPr>
          <p:nvPr/>
        </p:nvPicPr>
        <p:blipFill>
          <a:blip r:embed="rId5" cstate="screen"/>
          <a:srcRect/>
          <a:stretch>
            <a:fillRect/>
          </a:stretch>
        </p:blipFill>
        <p:spPr bwMode="auto">
          <a:xfrm>
            <a:off x="4953000" y="2971800"/>
            <a:ext cx="3945120" cy="2667000"/>
          </a:xfrm>
          <a:prstGeom prst="rect">
            <a:avLst/>
          </a:prstGeom>
          <a:noFill/>
        </p:spPr>
      </p:pic>
      <p:sp>
        <p:nvSpPr>
          <p:cNvPr id="13" name="Rounded Rectangle 12"/>
          <p:cNvSpPr/>
          <p:nvPr/>
        </p:nvSpPr>
        <p:spPr>
          <a:xfrm>
            <a:off x="381000" y="1828800"/>
            <a:ext cx="8229600" cy="919401"/>
          </a:xfrm>
          <a:prstGeom prst="round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400" b="1" dirty="0" smtClean="0">
                <a:solidFill>
                  <a:schemeClr val="tx1"/>
                </a:solidFill>
                <a:latin typeface="+mn-lt"/>
              </a:rPr>
              <a:t>low land + water + lots of plants and animals </a:t>
            </a:r>
          </a:p>
          <a:p>
            <a:pPr algn="ctr"/>
            <a:r>
              <a:rPr lang="en-US" sz="2400" b="1" dirty="0" smtClean="0">
                <a:solidFill>
                  <a:schemeClr val="tx1"/>
                </a:solidFill>
                <a:latin typeface="+mn-lt"/>
              </a:rPr>
              <a:t>= wetland!</a:t>
            </a:r>
            <a:endParaRPr lang="en-US" sz="2400" b="1"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upload.wikimedia.org/wikipedia/commons/e/ea/2003-11-27_Northerner_boots_in_mud.jpg"/>
          <p:cNvPicPr>
            <a:picLocks noChangeAspect="1" noChangeArrowheads="1"/>
          </p:cNvPicPr>
          <p:nvPr/>
        </p:nvPicPr>
        <p:blipFill>
          <a:blip r:embed="rId3" cstate="screen"/>
          <a:srcRect/>
          <a:stretch>
            <a:fillRect/>
          </a:stretch>
        </p:blipFill>
        <p:spPr bwMode="auto">
          <a:xfrm>
            <a:off x="2895600" y="0"/>
            <a:ext cx="6248400" cy="6858000"/>
          </a:xfrm>
          <a:prstGeom prst="rect">
            <a:avLst/>
          </a:prstGeom>
          <a:noFill/>
        </p:spPr>
      </p:pic>
      <p:pic>
        <p:nvPicPr>
          <p:cNvPr id="74754" name="Picture 2" descr="http://www.torange.us/photo/5/13/Texture-underwater-bottom-1268649430_15.jpg"/>
          <p:cNvPicPr>
            <a:picLocks noChangeAspect="1" noChangeArrowheads="1"/>
          </p:cNvPicPr>
          <p:nvPr/>
        </p:nvPicPr>
        <p:blipFill>
          <a:blip r:embed="rId4" cstate="screen"/>
          <a:srcRect/>
          <a:stretch>
            <a:fillRect/>
          </a:stretch>
        </p:blipFill>
        <p:spPr bwMode="auto">
          <a:xfrm>
            <a:off x="0" y="0"/>
            <a:ext cx="4572000" cy="6858000"/>
          </a:xfrm>
          <a:prstGeom prst="rect">
            <a:avLst/>
          </a:prstGeom>
          <a:noFill/>
        </p:spPr>
      </p:pic>
      <p:sp>
        <p:nvSpPr>
          <p:cNvPr id="2" name="Title 1"/>
          <p:cNvSpPr>
            <a:spLocks noGrp="1"/>
          </p:cNvSpPr>
          <p:nvPr>
            <p:ph type="title"/>
          </p:nvPr>
        </p:nvSpPr>
        <p:spPr/>
        <p:txBody>
          <a:bodyPr/>
          <a:lstStyle/>
          <a:p>
            <a:pPr algn="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sediment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upload.wikimedia.org/wikipedia/commons/e/ea/2003-11-27_Northerner_boots_in_mud.jpg"/>
          <p:cNvPicPr>
            <a:picLocks noChangeAspect="1" noChangeArrowheads="1"/>
          </p:cNvPicPr>
          <p:nvPr/>
        </p:nvPicPr>
        <p:blipFill>
          <a:blip r:embed="rId3" cstate="screen"/>
          <a:srcRect/>
          <a:stretch>
            <a:fillRect/>
          </a:stretch>
        </p:blipFill>
        <p:spPr bwMode="auto">
          <a:xfrm>
            <a:off x="0" y="0"/>
            <a:ext cx="9144000" cy="1752600"/>
          </a:xfrm>
          <a:prstGeom prst="rect">
            <a:avLst/>
          </a:prstGeom>
          <a:noFill/>
        </p:spPr>
      </p:pic>
      <p:sp>
        <p:nvSpPr>
          <p:cNvPr id="5" name="Title 4"/>
          <p:cNvSpPr>
            <a:spLocks noGrp="1"/>
          </p:cNvSpPr>
          <p:nvPr>
            <p:ph type="title"/>
          </p:nvPr>
        </p:nvSpPr>
        <p:spPr/>
        <p:txBody>
          <a:bodyPr/>
          <a:lstStyle/>
          <a:p>
            <a:r>
              <a:rPr lang="en-US" sz="4800" b="0" dirty="0" smtClean="0">
                <a:ln w="18415" cmpd="sng">
                  <a:solidFill>
                    <a:srgbClr val="FFFFFF"/>
                  </a:solidFill>
                  <a:prstDash val="solid"/>
                </a:ln>
                <a:effectLst>
                  <a:outerShdw blurRad="63500" dir="3600000" algn="tl" rotWithShape="0">
                    <a:srgbClr val="000000">
                      <a:alpha val="70000"/>
                    </a:srgbClr>
                  </a:outerShdw>
                </a:effectLst>
              </a:rPr>
              <a:t>What is sediment?</a:t>
            </a:r>
          </a:p>
        </p:txBody>
      </p:sp>
      <p:sp>
        <p:nvSpPr>
          <p:cNvPr id="6" name="Content Placeholder 5"/>
          <p:cNvSpPr>
            <a:spLocks noGrp="1"/>
          </p:cNvSpPr>
          <p:nvPr>
            <p:ph idx="1"/>
          </p:nvPr>
        </p:nvSpPr>
        <p:spPr>
          <a:xfrm>
            <a:off x="533400" y="1905000"/>
            <a:ext cx="7239000" cy="3733800"/>
          </a:xfrm>
        </p:spPr>
        <p:txBody>
          <a:bodyPr/>
          <a:lstStyle/>
          <a:p>
            <a:r>
              <a:rPr lang="en-US" sz="3200" dirty="0" smtClean="0"/>
              <a:t>The loose sand, clay, silt and other stuff that settle at the bottom of a body of water.</a:t>
            </a:r>
          </a:p>
          <a:p>
            <a:r>
              <a:rPr lang="en-US" sz="3200" dirty="0" smtClean="0"/>
              <a:t>It’s similar to </a:t>
            </a:r>
            <a:r>
              <a:rPr lang="en-US" sz="3200" b="1" dirty="0" smtClean="0"/>
              <a:t>soil</a:t>
            </a:r>
            <a:r>
              <a:rPr lang="en-US" sz="3200" dirty="0" smtClean="0"/>
              <a:t>. Made up of living and non-living things.</a:t>
            </a:r>
          </a:p>
          <a:p>
            <a:r>
              <a:rPr lang="en-US" sz="3200" dirty="0" smtClean="0"/>
              <a:t>It’s the </a:t>
            </a:r>
            <a:r>
              <a:rPr lang="en-US" sz="3200" b="1" dirty="0" smtClean="0"/>
              <a:t>foundation</a:t>
            </a:r>
            <a:r>
              <a:rPr lang="en-US" sz="3200" dirty="0" smtClean="0"/>
              <a:t> of the habitat.</a:t>
            </a:r>
            <a:endParaRPr lang="en-US" sz="3200" dirty="0"/>
          </a:p>
        </p:txBody>
      </p:sp>
      <p:pic>
        <p:nvPicPr>
          <p:cNvPr id="4" name="Picture 2" descr="http://www.idahogeology.org/services/Hydrogeology/PortneufGroundWaterGuardian/aquifer_outreach/photo_gallery/moreinfo_wetlands/da_wetlands/wetland_diagram.jpg"/>
          <p:cNvPicPr>
            <a:picLocks noChangeAspect="1" noChangeArrowheads="1"/>
          </p:cNvPicPr>
          <p:nvPr/>
        </p:nvPicPr>
        <p:blipFill>
          <a:blip r:embed="rId4" cstate="screen"/>
          <a:srcRect/>
          <a:stretch>
            <a:fillRect/>
          </a:stretch>
        </p:blipFill>
        <p:spPr bwMode="auto">
          <a:xfrm>
            <a:off x="6781800" y="4648200"/>
            <a:ext cx="2209800" cy="1477897"/>
          </a:xfrm>
          <a:prstGeom prst="rect">
            <a:avLst/>
          </a:prstGeom>
          <a:noFill/>
        </p:spPr>
      </p:pic>
      <p:sp>
        <p:nvSpPr>
          <p:cNvPr id="7" name="Oval 6"/>
          <p:cNvSpPr/>
          <p:nvPr/>
        </p:nvSpPr>
        <p:spPr>
          <a:xfrm rot="5400000">
            <a:off x="7793711" y="4855489"/>
            <a:ext cx="414338" cy="1676161"/>
          </a:xfrm>
          <a:prstGeom prst="ellipse">
            <a:avLst/>
          </a:prstGeom>
          <a:no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0" dirty="0" smtClean="0">
                <a:ln w="18415" cmpd="sng">
                  <a:solidFill>
                    <a:srgbClr val="FFFFFF"/>
                  </a:solidFill>
                  <a:prstDash val="solid"/>
                </a:ln>
                <a:effectLst>
                  <a:outerShdw blurRad="63500" dir="3600000" algn="tl" rotWithShape="0">
                    <a:srgbClr val="000000">
                      <a:alpha val="70000"/>
                    </a:srgbClr>
                  </a:outerShdw>
                </a:effectLst>
              </a:rPr>
              <a:t>What does sediment tell us?</a:t>
            </a:r>
            <a:endParaRPr lang="en-US" sz="4800" b="0" dirty="0">
              <a:ln w="18415" cmpd="sng">
                <a:solidFill>
                  <a:srgbClr val="FFFFFF"/>
                </a:solidFill>
                <a:prstDash val="solid"/>
              </a:ln>
              <a:effectLst>
                <a:outerShdw blurRad="63500" dir="3600000" algn="tl" rotWithShape="0">
                  <a:srgbClr val="000000">
                    <a:alpha val="70000"/>
                  </a:srgbClr>
                </a:outerShdw>
              </a:effectLst>
            </a:endParaRPr>
          </a:p>
        </p:txBody>
      </p:sp>
      <p:sp>
        <p:nvSpPr>
          <p:cNvPr id="7" name="Rectangle 3"/>
          <p:cNvSpPr>
            <a:spLocks noGrp="1" noChangeArrowheads="1"/>
          </p:cNvSpPr>
          <p:nvPr>
            <p:ph idx="1"/>
          </p:nvPr>
        </p:nvSpPr>
        <p:spPr/>
        <p:txBody>
          <a:bodyPr/>
          <a:lstStyle/>
          <a:p>
            <a:r>
              <a:rPr lang="en-US" sz="2400" dirty="0"/>
              <a:t>Not just current pollution but pollution from the </a:t>
            </a:r>
            <a:r>
              <a:rPr lang="en-US" sz="2400" dirty="0" smtClean="0"/>
              <a:t>past</a:t>
            </a:r>
          </a:p>
          <a:p>
            <a:pPr lvl="1"/>
            <a:r>
              <a:rPr lang="en-US" sz="2000" dirty="0" smtClean="0"/>
              <a:t>Pollution that flows down a river settles into the sediment</a:t>
            </a:r>
            <a:endParaRPr lang="en-US" sz="2000" dirty="0"/>
          </a:p>
          <a:p>
            <a:r>
              <a:rPr lang="en-US" sz="2400" dirty="0" smtClean="0"/>
              <a:t>We study sediment pollution to decide how to clean up a river or lake</a:t>
            </a:r>
          </a:p>
          <a:p>
            <a:r>
              <a:rPr lang="en-US" sz="2400" dirty="0" smtClean="0"/>
              <a:t>Home </a:t>
            </a:r>
            <a:r>
              <a:rPr lang="en-US" sz="2400" dirty="0"/>
              <a:t>for aquatic animals and fish</a:t>
            </a:r>
          </a:p>
          <a:p>
            <a:pPr>
              <a:buFontTx/>
              <a:buNone/>
            </a:pPr>
            <a:endParaRPr lang="en-US" sz="2400" dirty="0"/>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60500"/>
          </a:xfrm>
        </p:spPr>
        <p:txBody>
          <a:bodyPr/>
          <a:lstStyle/>
          <a:p>
            <a:pPr algn="ctr" fontAlgn="auto">
              <a:spcAft>
                <a:spcPts val="0"/>
              </a:spcAft>
              <a:defRPr/>
            </a:pPr>
            <a:r>
              <a:rPr lang="en-US" sz="4000" b="0" dirty="0" smtClean="0">
                <a:ln w="18415" cmpd="sng">
                  <a:solidFill>
                    <a:srgbClr val="FFFFFF"/>
                  </a:solidFill>
                  <a:prstDash val="solid"/>
                </a:ln>
                <a:effectLst>
                  <a:outerShdw blurRad="63500" dir="3600000" algn="tl" rotWithShape="0">
                    <a:srgbClr val="000000">
                      <a:alpha val="70000"/>
                    </a:srgbClr>
                  </a:outerShdw>
                </a:effectLst>
              </a:rPr>
              <a:t>Aquatic ecosystems </a:t>
            </a:r>
            <a:r>
              <a:rPr lang="en-US" sz="4000" dirty="0" smtClean="0"/>
              <a:t>are habitats </a:t>
            </a:r>
            <a:br>
              <a:rPr lang="en-US" sz="4000" dirty="0" smtClean="0"/>
            </a:br>
            <a:r>
              <a:rPr lang="en-US" sz="4000" dirty="0" smtClean="0"/>
              <a:t>for many species</a:t>
            </a:r>
            <a:endParaRPr lang="en-US" sz="4000" b="0" dirty="0">
              <a:ln w="18415" cmpd="sng">
                <a:solidFill>
                  <a:srgbClr val="FFFFFF"/>
                </a:solidFill>
                <a:prstDash val="solid"/>
              </a:ln>
              <a:effectLst>
                <a:outerShdw blurRad="63500" dir="3600000" algn="tl" rotWithShape="0">
                  <a:srgbClr val="000000">
                    <a:alpha val="70000"/>
                  </a:srgbClr>
                </a:outerShdw>
              </a:effectLst>
            </a:endParaRPr>
          </a:p>
        </p:txBody>
      </p:sp>
      <p:sp>
        <p:nvSpPr>
          <p:cNvPr id="7171" name="Content Placeholder 2"/>
          <p:cNvSpPr>
            <a:spLocks noGrp="1"/>
          </p:cNvSpPr>
          <p:nvPr>
            <p:ph idx="1"/>
          </p:nvPr>
        </p:nvSpPr>
        <p:spPr>
          <a:xfrm>
            <a:off x="190500" y="1828800"/>
            <a:ext cx="7658100" cy="3733800"/>
          </a:xfrm>
        </p:spPr>
        <p:txBody>
          <a:bodyPr/>
          <a:lstStyle/>
          <a:p>
            <a:r>
              <a:rPr lang="en-US" sz="3200" dirty="0" smtClean="0"/>
              <a:t>Why are we working here?</a:t>
            </a:r>
          </a:p>
          <a:p>
            <a:pPr lvl="1"/>
            <a:r>
              <a:rPr lang="en-US" dirty="0" smtClean="0"/>
              <a:t>Contaminated sediment (polluted mud)</a:t>
            </a:r>
          </a:p>
          <a:p>
            <a:pPr lvl="1"/>
            <a:r>
              <a:rPr lang="en-US" dirty="0" smtClean="0"/>
              <a:t>Degraded habitat</a:t>
            </a:r>
            <a:br>
              <a:rPr lang="en-US" dirty="0" smtClean="0"/>
            </a:br>
            <a:endParaRPr lang="en-US" dirty="0" smtClean="0"/>
          </a:p>
          <a:p>
            <a:r>
              <a:rPr lang="en-US" sz="3200" dirty="0" smtClean="0"/>
              <a:t>What are we doing?</a:t>
            </a:r>
          </a:p>
          <a:p>
            <a:pPr lvl="1"/>
            <a:r>
              <a:rPr lang="en-US" dirty="0" smtClean="0"/>
              <a:t>Removing the </a:t>
            </a:r>
            <a:r>
              <a:rPr lang="en-US" dirty="0" smtClean="0">
                <a:solidFill>
                  <a:schemeClr val="accent3">
                    <a:lumMod val="50000"/>
                  </a:schemeClr>
                </a:solidFill>
              </a:rPr>
              <a:t>pollution</a:t>
            </a:r>
            <a:endParaRPr lang="en-US" dirty="0" smtClean="0"/>
          </a:p>
          <a:p>
            <a:pPr lvl="1"/>
            <a:r>
              <a:rPr lang="en-US" dirty="0" smtClean="0"/>
              <a:t>Removing </a:t>
            </a:r>
            <a:r>
              <a:rPr lang="en-US" dirty="0" smtClean="0">
                <a:solidFill>
                  <a:schemeClr val="accent3">
                    <a:lumMod val="50000"/>
                  </a:schemeClr>
                </a:solidFill>
              </a:rPr>
              <a:t>invasive </a:t>
            </a:r>
            <a:r>
              <a:rPr lang="en-US" dirty="0" smtClean="0"/>
              <a:t>plants</a:t>
            </a:r>
          </a:p>
          <a:p>
            <a:pPr lvl="1"/>
            <a:r>
              <a:rPr lang="en-US" dirty="0" smtClean="0"/>
              <a:t>Adding </a:t>
            </a:r>
            <a:r>
              <a:rPr lang="en-US" dirty="0" smtClean="0">
                <a:solidFill>
                  <a:schemeClr val="accent3">
                    <a:lumMod val="50000"/>
                  </a:schemeClr>
                </a:solidFill>
              </a:rPr>
              <a:t>native</a:t>
            </a:r>
            <a:r>
              <a:rPr lang="en-US" dirty="0" smtClean="0"/>
              <a:t> plants</a:t>
            </a:r>
          </a:p>
          <a:p>
            <a:endParaRPr lang="en-US" dirty="0" smtClean="0"/>
          </a:p>
        </p:txBody>
      </p:sp>
      <p:pic>
        <p:nvPicPr>
          <p:cNvPr id="11" name="Picture Placeholder 5" descr="Grand Cal-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6485061" y="2217863"/>
            <a:ext cx="2286001" cy="3031876"/>
          </a:xfrm>
          <a:prstGeom prst="rect">
            <a:avLst/>
          </a:prstGeom>
          <a:noFill/>
          <a:ln w="50800">
            <a:solidFill>
              <a:schemeClr val="bg1"/>
            </a:solidFill>
            <a:miter lim="800000"/>
            <a:headEnd/>
            <a:tailEnd/>
          </a:ln>
        </p:spPr>
      </p:pic>
      <p:sp>
        <p:nvSpPr>
          <p:cNvPr id="17" name="Rectangle 16"/>
          <p:cNvSpPr/>
          <p:nvPr/>
        </p:nvSpPr>
        <p:spPr>
          <a:xfrm>
            <a:off x="7689756" y="3733800"/>
            <a:ext cx="1197764" cy="369332"/>
          </a:xfrm>
          <a:prstGeom prst="rect">
            <a:avLst/>
          </a:prstGeom>
        </p:spPr>
        <p:txBody>
          <a:bodyPr wrap="none">
            <a:spAutoFit/>
          </a:bodyPr>
          <a:lstStyle/>
          <a:p>
            <a:r>
              <a:rPr lang="en-US" dirty="0" smtClean="0">
                <a:latin typeface="+mn-lt"/>
              </a:rPr>
              <a:t>Pollution</a:t>
            </a:r>
            <a:endParaRPr lang="en-US" dirty="0">
              <a:latin typeface="+mn-lt"/>
            </a:endParaRPr>
          </a:p>
        </p:txBody>
      </p:sp>
      <p:cxnSp>
        <p:nvCxnSpPr>
          <p:cNvPr id="8" name="Straight Arrow Connector 7"/>
          <p:cNvCxnSpPr/>
          <p:nvPr/>
        </p:nvCxnSpPr>
        <p:spPr>
          <a:xfrm flipV="1">
            <a:off x="3886200" y="3810000"/>
            <a:ext cx="3200400" cy="838200"/>
          </a:xfrm>
          <a:prstGeom prst="straightConnector1">
            <a:avLst/>
          </a:prstGeom>
          <a:ln w="3810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pic>
        <p:nvPicPr>
          <p:cNvPr id="10" name="Picture 6" descr="http://www.wildessex.net/images/plants/amphibious%20bistort%20%28AG%2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4571999"/>
            <a:ext cx="3048000" cy="2286001"/>
          </a:xfrm>
          <a:prstGeom prst="rect">
            <a:avLst/>
          </a:prstGeom>
          <a:noFill/>
          <a:ln w="50800">
            <a:solidFill>
              <a:schemeClr val="bg1"/>
            </a:solidFill>
          </a:ln>
        </p:spPr>
      </p:pic>
      <p:sp>
        <p:nvSpPr>
          <p:cNvPr id="18" name="Rectangle 17"/>
          <p:cNvSpPr/>
          <p:nvPr/>
        </p:nvSpPr>
        <p:spPr>
          <a:xfrm>
            <a:off x="5181600" y="5955268"/>
            <a:ext cx="2257537" cy="369332"/>
          </a:xfrm>
          <a:prstGeom prst="rect">
            <a:avLst/>
          </a:prstGeom>
        </p:spPr>
        <p:txBody>
          <a:bodyPr wrap="none">
            <a:spAutoFit/>
          </a:bodyPr>
          <a:lstStyle/>
          <a:p>
            <a:r>
              <a:rPr lang="en-US" b="1" dirty="0" smtClean="0">
                <a:effectLst>
                  <a:outerShdw blurRad="50800" dist="38100" dir="2700000" algn="tl" rotWithShape="0">
                    <a:prstClr val="black">
                      <a:alpha val="40000"/>
                    </a:prstClr>
                  </a:outerShdw>
                </a:effectLst>
                <a:latin typeface="+mn-lt"/>
              </a:rPr>
              <a:t>Water smartweed</a:t>
            </a:r>
            <a:endParaRPr lang="en-US" b="1" dirty="0">
              <a:effectLst>
                <a:outerShdw blurRad="50800" dist="38100" dir="2700000" algn="tl" rotWithShape="0">
                  <a:prstClr val="black">
                    <a:alpha val="40000"/>
                  </a:prstClr>
                </a:outerShdw>
              </a:effectLst>
              <a:latin typeface="+mn-lt"/>
            </a:endParaRPr>
          </a:p>
        </p:txBody>
      </p:sp>
      <p:cxnSp>
        <p:nvCxnSpPr>
          <p:cNvPr id="7" name="Straight Arrow Connector 6"/>
          <p:cNvCxnSpPr/>
          <p:nvPr/>
        </p:nvCxnSpPr>
        <p:spPr>
          <a:xfrm>
            <a:off x="3505200" y="5791200"/>
            <a:ext cx="1447800" cy="152400"/>
          </a:xfrm>
          <a:prstGeom prst="straightConnector1">
            <a:avLst/>
          </a:prstGeom>
          <a:ln w="3810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choolworkhelper.net/wp-content/uploads/2011/06/peregrine-falcon-2.jpg"/>
          <p:cNvPicPr>
            <a:picLocks noChangeAspect="1" noChangeArrowheads="1"/>
          </p:cNvPicPr>
          <p:nvPr/>
        </p:nvPicPr>
        <p:blipFill>
          <a:blip r:embed="rId3" cstate="screen"/>
          <a:srcRect/>
          <a:stretch>
            <a:fillRect/>
          </a:stretch>
        </p:blipFill>
        <p:spPr bwMode="auto">
          <a:xfrm>
            <a:off x="6629400" y="152400"/>
            <a:ext cx="2351496" cy="1752600"/>
          </a:xfrm>
          <a:prstGeom prst="ellipse">
            <a:avLst/>
          </a:prstGeom>
          <a:ln w="63500" cap="rnd">
            <a:solidFill>
              <a:srgbClr val="333333"/>
            </a:solidFill>
          </a:ln>
          <a:effectLst>
            <a:outerShdw blurRad="381000" dist="292100" dir="5400000" sx="-80000" sy="-18000" rotWithShape="0">
              <a:srgbClr val="000000">
                <a:alpha val="22000"/>
              </a:srgbClr>
            </a:outerShdw>
          </a:effectLst>
        </p:spPr>
      </p:pic>
      <p:pic>
        <p:nvPicPr>
          <p:cNvPr id="5" name="Picture 8" descr="http://ucsantacruz.ucnrs.org/wp-admin/images/researchpics/ylrbirds/Great_Blue_Heron.jpg"/>
          <p:cNvPicPr>
            <a:picLocks noChangeAspect="1" noChangeArrowheads="1"/>
          </p:cNvPicPr>
          <p:nvPr/>
        </p:nvPicPr>
        <p:blipFill>
          <a:blip r:embed="rId4" cstate="screen"/>
          <a:srcRect/>
          <a:stretch>
            <a:fillRect/>
          </a:stretch>
        </p:blipFill>
        <p:spPr bwMode="auto">
          <a:xfrm>
            <a:off x="5991757" y="1524000"/>
            <a:ext cx="2542643" cy="1858630"/>
          </a:xfrm>
          <a:prstGeom prst="ellipse">
            <a:avLst/>
          </a:prstGeom>
          <a:ln w="63500" cap="rnd">
            <a:solidFill>
              <a:srgbClr val="333333"/>
            </a:solidFill>
          </a:ln>
          <a:effectLst>
            <a:outerShdw blurRad="381000" dist="292100" dir="5400000" sx="-80000" sy="-18000" rotWithShape="0">
              <a:srgbClr val="000000">
                <a:alpha val="22000"/>
              </a:srgbClr>
            </a:outerShdw>
          </a:effectLst>
        </p:spPr>
      </p:pic>
      <p:pic>
        <p:nvPicPr>
          <p:cNvPr id="2" name="Picture 1" descr="IMG_139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3200" y="2895600"/>
            <a:ext cx="2438400" cy="1493520"/>
          </a:xfrm>
          <a:prstGeom prst="ellipse">
            <a:avLst/>
          </a:prstGeom>
          <a:ln w="38100">
            <a:solidFill>
              <a:schemeClr val="bg1">
                <a:lumMod val="65000"/>
                <a:lumOff val="35000"/>
              </a:schemeClr>
            </a:solidFill>
          </a:ln>
        </p:spPr>
      </p:pic>
      <p:pic>
        <p:nvPicPr>
          <p:cNvPr id="16" name="Picture 4" descr="http://farm3.static.flickr.com/2763/4076034942_6293046d2b.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53200" y="3962400"/>
            <a:ext cx="2017889" cy="1600200"/>
          </a:xfrm>
          <a:prstGeom prst="ellipse">
            <a:avLst/>
          </a:prstGeom>
          <a:noFill/>
          <a:ln w="38100">
            <a:solidFill>
              <a:schemeClr val="bg1">
                <a:lumMod val="65000"/>
                <a:lumOff val="35000"/>
              </a:schemeClr>
            </a:solidFill>
          </a:ln>
        </p:spPr>
      </p:pic>
      <p:sp>
        <p:nvSpPr>
          <p:cNvPr id="48130" name="Rectangle 2"/>
          <p:cNvSpPr>
            <a:spLocks noGrp="1" noChangeArrowheads="1"/>
          </p:cNvSpPr>
          <p:nvPr>
            <p:ph type="title"/>
          </p:nvPr>
        </p:nvSpPr>
        <p:spPr>
          <a:xfrm>
            <a:off x="76200" y="152400"/>
            <a:ext cx="8229600" cy="1143000"/>
          </a:xfrm>
        </p:spPr>
        <p:txBody>
          <a:bodyPr/>
          <a:lstStyle/>
          <a:p>
            <a:pPr fontAlgn="auto">
              <a:spcAft>
                <a:spcPts val="0"/>
              </a:spcAft>
              <a:defRPr/>
            </a:pPr>
            <a:r>
              <a:rPr lang="en-US" sz="4800" b="0" dirty="0">
                <a:ln w="18415" cmpd="sng">
                  <a:solidFill>
                    <a:srgbClr val="FFFFFF"/>
                  </a:solidFill>
                  <a:prstDash val="solid"/>
                </a:ln>
                <a:effectLst>
                  <a:outerShdw blurRad="63500" dir="3600000" algn="tl" rotWithShape="0">
                    <a:srgbClr val="000000">
                      <a:alpha val="70000"/>
                    </a:srgbClr>
                  </a:outerShdw>
                </a:effectLst>
              </a:rPr>
              <a:t>Important Ecological Terms</a:t>
            </a:r>
          </a:p>
        </p:txBody>
      </p:sp>
      <p:pic>
        <p:nvPicPr>
          <p:cNvPr id="17" name="Picture 2" descr="http://mysite.verizon.net/kohutek661/oimages/waterwillow.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8000" y="5201616"/>
            <a:ext cx="2209800" cy="1656383"/>
          </a:xfrm>
          <a:prstGeom prst="ellipse">
            <a:avLst/>
          </a:prstGeom>
          <a:noFill/>
          <a:ln w="38100">
            <a:solidFill>
              <a:schemeClr val="bg1">
                <a:lumMod val="65000"/>
                <a:lumOff val="35000"/>
              </a:schemeClr>
            </a:solidFill>
          </a:ln>
        </p:spPr>
      </p:pic>
      <p:sp>
        <p:nvSpPr>
          <p:cNvPr id="48131" name="Rectangle 3"/>
          <p:cNvSpPr>
            <a:spLocks noGrp="1" noChangeArrowheads="1"/>
          </p:cNvSpPr>
          <p:nvPr>
            <p:ph idx="1"/>
          </p:nvPr>
        </p:nvSpPr>
        <p:spPr>
          <a:xfrm>
            <a:off x="152400" y="1600200"/>
            <a:ext cx="5867400" cy="4572000"/>
          </a:xfrm>
        </p:spPr>
        <p:txBody>
          <a:bodyPr rtlCol="0">
            <a:normAutofit fontScale="92500" lnSpcReduction="10000"/>
          </a:bodyPr>
          <a:lstStyle/>
          <a:p>
            <a:pPr fontAlgn="auto">
              <a:spcAft>
                <a:spcPts val="0"/>
              </a:spcAft>
              <a:defRPr/>
            </a:pPr>
            <a:r>
              <a:rPr lang="en-US" sz="3500" dirty="0" smtClean="0">
                <a:solidFill>
                  <a:schemeClr val="accent3">
                    <a:lumMod val="50000"/>
                  </a:schemeClr>
                </a:solidFill>
              </a:rPr>
              <a:t>Organism</a:t>
            </a:r>
            <a:r>
              <a:rPr lang="en-US" sz="4800" dirty="0" smtClean="0">
                <a:solidFill>
                  <a:schemeClr val="accent3">
                    <a:lumMod val="50000"/>
                  </a:schemeClr>
                </a:solidFill>
              </a:rPr>
              <a:t>:</a:t>
            </a:r>
            <a:r>
              <a:rPr lang="en-US" sz="2600" dirty="0" smtClean="0">
                <a:solidFill>
                  <a:schemeClr val="accent3">
                    <a:lumMod val="50000"/>
                  </a:schemeClr>
                </a:solidFill>
              </a:rPr>
              <a:t> </a:t>
            </a:r>
            <a:r>
              <a:rPr lang="en-US" sz="2200" dirty="0" smtClean="0">
                <a:solidFill>
                  <a:schemeClr val="accent3">
                    <a:lumMod val="50000"/>
                  </a:schemeClr>
                </a:solidFill>
              </a:rPr>
              <a:t>one individual of a species</a:t>
            </a:r>
            <a:endParaRPr lang="en-US" sz="3600" dirty="0" smtClean="0"/>
          </a:p>
          <a:p>
            <a:pPr fontAlgn="auto">
              <a:spcAft>
                <a:spcPts val="0"/>
              </a:spcAft>
              <a:defRPr/>
            </a:pPr>
            <a:r>
              <a:rPr lang="en-US" sz="3500" dirty="0" smtClean="0"/>
              <a:t>Population</a:t>
            </a:r>
            <a:r>
              <a:rPr lang="en-US" sz="3900" dirty="0"/>
              <a:t>:</a:t>
            </a:r>
            <a:r>
              <a:rPr lang="en-US" sz="2400" dirty="0"/>
              <a:t> </a:t>
            </a:r>
            <a:r>
              <a:rPr lang="en-US" sz="2400" dirty="0" smtClean="0"/>
              <a:t>a </a:t>
            </a:r>
            <a:r>
              <a:rPr lang="en-US" sz="2400" dirty="0"/>
              <a:t>group of </a:t>
            </a:r>
            <a:r>
              <a:rPr lang="en-US" sz="2400" dirty="0" smtClean="0"/>
              <a:t>organisms of </a:t>
            </a:r>
            <a:r>
              <a:rPr lang="en-US" sz="2400" dirty="0"/>
              <a:t>one </a:t>
            </a:r>
            <a:r>
              <a:rPr lang="en-US" sz="2400" dirty="0" smtClean="0"/>
              <a:t>species </a:t>
            </a:r>
            <a:r>
              <a:rPr lang="en-US" sz="2400" dirty="0"/>
              <a:t>l</a:t>
            </a:r>
            <a:r>
              <a:rPr lang="en-US" sz="2400" dirty="0" smtClean="0"/>
              <a:t>iving in the same place</a:t>
            </a:r>
            <a:endParaRPr lang="en-US" sz="2400" dirty="0"/>
          </a:p>
          <a:p>
            <a:pPr fontAlgn="auto">
              <a:spcAft>
                <a:spcPts val="0"/>
              </a:spcAft>
              <a:defRPr/>
            </a:pPr>
            <a:r>
              <a:rPr lang="en-US" sz="3500" dirty="0">
                <a:solidFill>
                  <a:schemeClr val="accent3">
                    <a:lumMod val="50000"/>
                  </a:schemeClr>
                </a:solidFill>
              </a:rPr>
              <a:t>Community:</a:t>
            </a:r>
            <a:r>
              <a:rPr lang="en-US" sz="2400" dirty="0">
                <a:solidFill>
                  <a:schemeClr val="accent3">
                    <a:lumMod val="50000"/>
                  </a:schemeClr>
                </a:solidFill>
              </a:rPr>
              <a:t> </a:t>
            </a:r>
            <a:r>
              <a:rPr lang="en-US" sz="2400" dirty="0" smtClean="0">
                <a:solidFill>
                  <a:schemeClr val="accent3">
                    <a:lumMod val="50000"/>
                  </a:schemeClr>
                </a:solidFill>
              </a:rPr>
              <a:t>many </a:t>
            </a:r>
            <a:r>
              <a:rPr lang="en-US" sz="2400" dirty="0">
                <a:solidFill>
                  <a:schemeClr val="accent3">
                    <a:lumMod val="50000"/>
                  </a:schemeClr>
                </a:solidFill>
              </a:rPr>
              <a:t>populations of different kinds of organisms living in the same place</a:t>
            </a:r>
          </a:p>
          <a:p>
            <a:pPr fontAlgn="auto">
              <a:spcAft>
                <a:spcPts val="0"/>
              </a:spcAft>
              <a:defRPr/>
            </a:pPr>
            <a:r>
              <a:rPr lang="en-US" sz="3500" dirty="0"/>
              <a:t>Ecosystem:</a:t>
            </a:r>
            <a:r>
              <a:rPr lang="en-US" sz="2400" dirty="0"/>
              <a:t> </a:t>
            </a:r>
            <a:r>
              <a:rPr lang="en-US" sz="2400" dirty="0" smtClean="0"/>
              <a:t>communities and the non-living parts of their surroundings</a:t>
            </a:r>
          </a:p>
          <a:p>
            <a:pPr fontAlgn="auto">
              <a:spcAft>
                <a:spcPts val="0"/>
              </a:spcAft>
              <a:buNone/>
              <a:defRPr/>
            </a:pPr>
            <a:endParaRPr lang="en-US" sz="2400" dirty="0"/>
          </a:p>
          <a:p>
            <a:pPr fontAlgn="auto">
              <a:spcAft>
                <a:spcPts val="0"/>
              </a:spcAft>
              <a:buNone/>
              <a:defRPr/>
            </a:pPr>
            <a:endParaRPr lang="en-US" sz="2400" dirty="0"/>
          </a:p>
        </p:txBody>
      </p:sp>
      <p:sp>
        <p:nvSpPr>
          <p:cNvPr id="9" name="Rectangle 8"/>
          <p:cNvSpPr/>
          <p:nvPr/>
        </p:nvSpPr>
        <p:spPr>
          <a:xfrm>
            <a:off x="5943600" y="3212068"/>
            <a:ext cx="1712916" cy="369332"/>
          </a:xfrm>
          <a:prstGeom prst="rect">
            <a:avLst/>
          </a:prstGeom>
        </p:spPr>
        <p:txBody>
          <a:bodyPr wrap="none">
            <a:spAutoFit/>
          </a:bodyPr>
          <a:lstStyle/>
          <a:p>
            <a:r>
              <a:rPr lang="en-US" dirty="0" smtClean="0">
                <a:latin typeface="+mn-lt"/>
              </a:rPr>
              <a:t>Pumpkinseed</a:t>
            </a:r>
            <a:endParaRPr lang="en-US" dirty="0">
              <a:latin typeface="+mn-lt"/>
            </a:endParaRPr>
          </a:p>
        </p:txBody>
      </p:sp>
      <p:sp>
        <p:nvSpPr>
          <p:cNvPr id="10" name="Rectangle 9"/>
          <p:cNvSpPr/>
          <p:nvPr/>
        </p:nvSpPr>
        <p:spPr>
          <a:xfrm>
            <a:off x="6858000" y="1143000"/>
            <a:ext cx="2063385" cy="369332"/>
          </a:xfrm>
          <a:prstGeom prst="rect">
            <a:avLst/>
          </a:prstGeom>
        </p:spPr>
        <p:txBody>
          <a:bodyPr wrap="none">
            <a:spAutoFit/>
          </a:bodyPr>
          <a:lstStyle/>
          <a:p>
            <a:r>
              <a:rPr lang="en-US" dirty="0" smtClean="0">
                <a:latin typeface="+mn-lt"/>
              </a:rPr>
              <a:t>Peregrine Falcon</a:t>
            </a:r>
            <a:endParaRPr lang="en-US" dirty="0">
              <a:latin typeface="+mn-lt"/>
            </a:endParaRPr>
          </a:p>
        </p:txBody>
      </p:sp>
      <p:sp>
        <p:nvSpPr>
          <p:cNvPr id="11" name="Rectangle 10"/>
          <p:cNvSpPr/>
          <p:nvPr/>
        </p:nvSpPr>
        <p:spPr>
          <a:xfrm>
            <a:off x="6019800" y="2362200"/>
            <a:ext cx="2172390" cy="369332"/>
          </a:xfrm>
          <a:prstGeom prst="rect">
            <a:avLst/>
          </a:prstGeom>
        </p:spPr>
        <p:txBody>
          <a:bodyPr wrap="none">
            <a:spAutoFit/>
          </a:bodyPr>
          <a:lstStyle/>
          <a:p>
            <a:r>
              <a:rPr lang="en-US" dirty="0" smtClean="0">
                <a:latin typeface="+mn-lt"/>
              </a:rPr>
              <a:t>Great Blue Heron</a:t>
            </a:r>
            <a:endParaRPr lang="en-US" dirty="0">
              <a:latin typeface="+mn-lt"/>
            </a:endParaRPr>
          </a:p>
        </p:txBody>
      </p:sp>
      <p:sp>
        <p:nvSpPr>
          <p:cNvPr id="12" name="Rectangle 11"/>
          <p:cNvSpPr/>
          <p:nvPr/>
        </p:nvSpPr>
        <p:spPr>
          <a:xfrm>
            <a:off x="6216481" y="6183868"/>
            <a:ext cx="2775119" cy="369332"/>
          </a:xfrm>
          <a:prstGeom prst="rect">
            <a:avLst/>
          </a:prstGeom>
        </p:spPr>
        <p:txBody>
          <a:bodyPr wrap="none">
            <a:spAutoFit/>
          </a:bodyPr>
          <a:lstStyle/>
          <a:p>
            <a:r>
              <a:rPr lang="en-US" dirty="0" smtClean="0">
                <a:latin typeface="+mn-lt"/>
              </a:rPr>
              <a:t>American water-willow</a:t>
            </a:r>
            <a:endParaRPr lang="en-US" dirty="0">
              <a:latin typeface="+mn-lt"/>
            </a:endParaRPr>
          </a:p>
        </p:txBody>
      </p:sp>
      <p:sp>
        <p:nvSpPr>
          <p:cNvPr id="13" name="Rectangle 12"/>
          <p:cNvSpPr/>
          <p:nvPr/>
        </p:nvSpPr>
        <p:spPr>
          <a:xfrm>
            <a:off x="6605784" y="4800600"/>
            <a:ext cx="2233416" cy="369332"/>
          </a:xfrm>
          <a:prstGeom prst="rect">
            <a:avLst/>
          </a:prstGeom>
        </p:spPr>
        <p:txBody>
          <a:bodyPr wrap="none">
            <a:spAutoFit/>
          </a:bodyPr>
          <a:lstStyle/>
          <a:p>
            <a:r>
              <a:rPr lang="en-US" dirty="0" smtClean="0">
                <a:latin typeface="+mn-lt"/>
              </a:rPr>
              <a:t>Benthic Organism</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172200" cy="1155700"/>
          </a:xfrm>
        </p:spPr>
        <p:txBody>
          <a:bodyPr/>
          <a:lstStyle/>
          <a:p>
            <a:r>
              <a:rPr lang="en-US" dirty="0" smtClean="0"/>
              <a:t>The Great Blue Heron</a:t>
            </a:r>
            <a:endParaRPr lang="en-US" dirty="0"/>
          </a:p>
        </p:txBody>
      </p:sp>
      <p:sp>
        <p:nvSpPr>
          <p:cNvPr id="3" name="Content Placeholder 2"/>
          <p:cNvSpPr>
            <a:spLocks noGrp="1"/>
          </p:cNvSpPr>
          <p:nvPr>
            <p:ph idx="1"/>
          </p:nvPr>
        </p:nvSpPr>
        <p:spPr>
          <a:xfrm>
            <a:off x="5334000" y="2286000"/>
            <a:ext cx="3505200" cy="2209800"/>
          </a:xfrm>
        </p:spPr>
        <p:txBody>
          <a:bodyPr/>
          <a:lstStyle/>
          <a:p>
            <a:r>
              <a:rPr lang="en-US" dirty="0" smtClean="0"/>
              <a:t>What do we know about the great blue heron?</a:t>
            </a:r>
          </a:p>
          <a:p>
            <a:r>
              <a:rPr lang="en-US" dirty="0" smtClean="0"/>
              <a:t>What does it eat?</a:t>
            </a:r>
          </a:p>
          <a:p>
            <a:r>
              <a:rPr lang="en-US" dirty="0" smtClean="0"/>
              <a:t>What kind of habitat does it need?</a:t>
            </a:r>
            <a:endParaRPr lang="en-US" dirty="0"/>
          </a:p>
        </p:txBody>
      </p:sp>
      <p:pic>
        <p:nvPicPr>
          <p:cNvPr id="4" name="Picture 8" descr="http://ucsantacruz.ucnrs.org/wp-admin/images/researchpics/ylrbirds/Great_Blue_Heron.jpg"/>
          <p:cNvPicPr>
            <a:picLocks noChangeAspect="1" noChangeArrowheads="1"/>
          </p:cNvPicPr>
          <p:nvPr/>
        </p:nvPicPr>
        <p:blipFill>
          <a:blip r:embed="rId3" cstate="screen"/>
          <a:srcRect/>
          <a:stretch>
            <a:fillRect/>
          </a:stretch>
        </p:blipFill>
        <p:spPr bwMode="auto">
          <a:xfrm>
            <a:off x="304800" y="2362200"/>
            <a:ext cx="4482454" cy="3276600"/>
          </a:xfrm>
          <a:prstGeom prst="ellipse">
            <a:avLst/>
          </a:prstGeom>
          <a:ln w="63500" cap="rnd">
            <a:solidFill>
              <a:srgbClr val="333333"/>
            </a:solidFill>
          </a:ln>
          <a:effectLst>
            <a:outerShdw blurRad="381000" dist="292100" dir="5400000" sx="-80000" sy="-18000" rotWithShape="0">
              <a:srgbClr val="000000">
                <a:alpha val="22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Vocabulary</a:t>
            </a:r>
            <a:endParaRPr lang="en-US" b="0" dirty="0">
              <a:ln w="18415" cmpd="sng">
                <a:solidFill>
                  <a:srgbClr val="FFFFFF"/>
                </a:solidFill>
                <a:prstDash val="solid"/>
              </a:ln>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752600"/>
            <a:ext cx="7734300" cy="4495800"/>
          </a:xfrm>
        </p:spPr>
        <p:txBody>
          <a:bodyPr numCol="2"/>
          <a:lstStyle/>
          <a:p>
            <a:r>
              <a:rPr lang="en-US" sz="3600" dirty="0" smtClean="0"/>
              <a:t>Habitat</a:t>
            </a:r>
          </a:p>
          <a:p>
            <a:r>
              <a:rPr lang="en-US" sz="3600" dirty="0" smtClean="0"/>
              <a:t>River</a:t>
            </a:r>
          </a:p>
          <a:p>
            <a:r>
              <a:rPr lang="en-US" sz="3600" dirty="0" smtClean="0"/>
              <a:t>Wetland</a:t>
            </a:r>
          </a:p>
          <a:p>
            <a:r>
              <a:rPr lang="en-US" sz="3600" dirty="0" smtClean="0"/>
              <a:t>Sediment </a:t>
            </a:r>
          </a:p>
          <a:p>
            <a:r>
              <a:rPr lang="en-US" sz="3600" dirty="0" smtClean="0"/>
              <a:t>Pollution </a:t>
            </a:r>
          </a:p>
          <a:p>
            <a:r>
              <a:rPr lang="en-US" sz="3600" dirty="0" smtClean="0"/>
              <a:t>Organism</a:t>
            </a:r>
          </a:p>
          <a:p>
            <a:endParaRPr lang="en-US" sz="3600" dirty="0" smtClean="0"/>
          </a:p>
          <a:p>
            <a:r>
              <a:rPr lang="en-US" sz="3600" dirty="0" smtClean="0"/>
              <a:t>Organism</a:t>
            </a:r>
          </a:p>
          <a:p>
            <a:r>
              <a:rPr lang="en-US" sz="3600" dirty="0" smtClean="0"/>
              <a:t>Population</a:t>
            </a:r>
          </a:p>
          <a:p>
            <a:r>
              <a:rPr lang="en-US" sz="3600" dirty="0" smtClean="0"/>
              <a:t>Community</a:t>
            </a:r>
          </a:p>
          <a:p>
            <a:r>
              <a:rPr lang="en-US" sz="3600" dirty="0" smtClean="0"/>
              <a:t>Ecosystem</a:t>
            </a:r>
          </a:p>
          <a:p>
            <a:r>
              <a:rPr lang="en-US" sz="3600" dirty="0" smtClean="0"/>
              <a:t>Native</a:t>
            </a:r>
          </a:p>
          <a:p>
            <a:r>
              <a:rPr lang="en-US" sz="3600" dirty="0" smtClean="0"/>
              <a:t>Invasive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csantacruz.ucnrs.org/wp-admin/images/researchpics/ylrbirds/Great_Blue_Heron.jpg"/>
          <p:cNvPicPr>
            <a:picLocks noChangeAspect="1" noChangeArrowheads="1"/>
          </p:cNvPicPr>
          <p:nvPr/>
        </p:nvPicPr>
        <p:blipFill>
          <a:blip r:embed="rId3" cstate="screen"/>
          <a:srcRect/>
          <a:stretch>
            <a:fillRect/>
          </a:stretch>
        </p:blipFill>
        <p:spPr bwMode="auto">
          <a:xfrm>
            <a:off x="304800" y="2362200"/>
            <a:ext cx="4482454" cy="3276600"/>
          </a:xfrm>
          <a:prstGeom prst="ellipse">
            <a:avLst/>
          </a:prstGeom>
          <a:ln w="63500" cap="rnd">
            <a:solidFill>
              <a:srgbClr val="333333"/>
            </a:solidFill>
          </a:ln>
          <a:effectLst>
            <a:outerShdw blurRad="381000" dist="292100" dir="5400000" sx="-80000" sy="-18000" rotWithShape="0">
              <a:srgbClr val="000000">
                <a:alpha val="22000"/>
              </a:srgbClr>
            </a:outerShdw>
          </a:effectLst>
        </p:spPr>
      </p:pic>
      <p:sp>
        <p:nvSpPr>
          <p:cNvPr id="5" name="Content Placeholder 4"/>
          <p:cNvSpPr>
            <a:spLocks noGrp="1"/>
          </p:cNvSpPr>
          <p:nvPr>
            <p:ph idx="1"/>
          </p:nvPr>
        </p:nvSpPr>
        <p:spPr>
          <a:xfrm>
            <a:off x="4953000" y="1447800"/>
            <a:ext cx="4038600" cy="5181600"/>
          </a:xfrm>
        </p:spPr>
        <p:txBody>
          <a:bodyPr numCol="2">
            <a:noAutofit/>
          </a:bodyPr>
          <a:lstStyle/>
          <a:p>
            <a:pPr algn="ctr">
              <a:lnSpc>
                <a:spcPct val="120000"/>
              </a:lnSpc>
              <a:buNone/>
            </a:pPr>
            <a:r>
              <a:rPr lang="en-US" sz="1600" b="1" u="sng" dirty="0" smtClean="0"/>
              <a:t>Food</a:t>
            </a:r>
          </a:p>
          <a:p>
            <a:pPr algn="ctr">
              <a:lnSpc>
                <a:spcPct val="120000"/>
              </a:lnSpc>
              <a:spcBef>
                <a:spcPts val="600"/>
              </a:spcBef>
              <a:buNone/>
            </a:pPr>
            <a:r>
              <a:rPr lang="en-US" sz="1600" dirty="0" smtClean="0"/>
              <a:t> </a:t>
            </a:r>
            <a:r>
              <a:rPr lang="en-US" sz="1400" dirty="0" smtClean="0"/>
              <a:t>Frogs</a:t>
            </a:r>
          </a:p>
          <a:p>
            <a:pPr algn="ctr">
              <a:lnSpc>
                <a:spcPct val="120000"/>
              </a:lnSpc>
              <a:spcBef>
                <a:spcPts val="600"/>
              </a:spcBef>
              <a:buNone/>
            </a:pPr>
            <a:r>
              <a:rPr lang="en-US" sz="1400" dirty="0" smtClean="0"/>
              <a:t> Fish</a:t>
            </a:r>
          </a:p>
          <a:p>
            <a:pPr algn="ctr">
              <a:lnSpc>
                <a:spcPct val="120000"/>
              </a:lnSpc>
              <a:spcBef>
                <a:spcPts val="600"/>
              </a:spcBef>
              <a:buNone/>
            </a:pPr>
            <a:r>
              <a:rPr lang="en-US" sz="1400" dirty="0" smtClean="0"/>
              <a:t> Wetland insects</a:t>
            </a:r>
          </a:p>
          <a:p>
            <a:pPr algn="ctr">
              <a:lnSpc>
                <a:spcPct val="120000"/>
              </a:lnSpc>
              <a:spcBef>
                <a:spcPts val="600"/>
              </a:spcBef>
              <a:buNone/>
            </a:pPr>
            <a:r>
              <a:rPr lang="en-US" sz="1400" dirty="0" smtClean="0"/>
              <a:t> Insects</a:t>
            </a:r>
          </a:p>
          <a:p>
            <a:pPr algn="ctr">
              <a:lnSpc>
                <a:spcPct val="120000"/>
              </a:lnSpc>
              <a:spcBef>
                <a:spcPts val="600"/>
              </a:spcBef>
              <a:buNone/>
            </a:pPr>
            <a:r>
              <a:rPr lang="en-US" sz="1400" dirty="0" smtClean="0"/>
              <a:t> Meadow voles</a:t>
            </a:r>
            <a:endParaRPr lang="en-US" sz="1600" dirty="0" smtClean="0"/>
          </a:p>
          <a:p>
            <a:pPr algn="ctr">
              <a:lnSpc>
                <a:spcPct val="120000"/>
              </a:lnSpc>
              <a:buNone/>
            </a:pPr>
            <a:r>
              <a:rPr lang="en-US" sz="1600" b="1" u="sng" dirty="0" smtClean="0"/>
              <a:t>Shelter</a:t>
            </a:r>
            <a:r>
              <a:rPr lang="en-US" sz="1600" u="sng" dirty="0" smtClean="0"/>
              <a:t> </a:t>
            </a:r>
          </a:p>
          <a:p>
            <a:pPr algn="ctr">
              <a:lnSpc>
                <a:spcPct val="120000"/>
              </a:lnSpc>
              <a:buNone/>
            </a:pPr>
            <a:r>
              <a:rPr lang="en-US" sz="1400" dirty="0" smtClean="0"/>
              <a:t>Tall trees, reeds, and grasses</a:t>
            </a:r>
          </a:p>
          <a:p>
            <a:pPr algn="ctr">
              <a:lnSpc>
                <a:spcPct val="120000"/>
              </a:lnSpc>
              <a:spcBef>
                <a:spcPts val="600"/>
              </a:spcBef>
              <a:buNone/>
            </a:pPr>
            <a:r>
              <a:rPr lang="en-US" sz="1400" dirty="0" smtClean="0"/>
              <a:t> Dead branches and twigs to make platform nests</a:t>
            </a:r>
          </a:p>
          <a:p>
            <a:pPr algn="ctr">
              <a:lnSpc>
                <a:spcPct val="120000"/>
              </a:lnSpc>
              <a:spcBef>
                <a:spcPts val="600"/>
              </a:spcBef>
              <a:buNone/>
            </a:pPr>
            <a:endParaRPr lang="en-US" sz="1400" dirty="0" smtClean="0"/>
          </a:p>
          <a:p>
            <a:pPr algn="ctr">
              <a:lnSpc>
                <a:spcPct val="120000"/>
              </a:lnSpc>
              <a:spcBef>
                <a:spcPts val="600"/>
              </a:spcBef>
              <a:buNone/>
            </a:pPr>
            <a:endParaRPr lang="en-US" sz="1400" dirty="0" smtClean="0"/>
          </a:p>
          <a:p>
            <a:pPr algn="ctr">
              <a:lnSpc>
                <a:spcPct val="120000"/>
              </a:lnSpc>
              <a:spcBef>
                <a:spcPts val="600"/>
              </a:spcBef>
              <a:buNone/>
            </a:pPr>
            <a:endParaRPr lang="en-US" sz="1400" dirty="0" smtClean="0"/>
          </a:p>
          <a:p>
            <a:pPr algn="ctr">
              <a:lnSpc>
                <a:spcPct val="120000"/>
              </a:lnSpc>
              <a:buNone/>
            </a:pPr>
            <a:r>
              <a:rPr lang="en-US" sz="1600" b="1" u="sng" dirty="0" smtClean="0"/>
              <a:t>Water</a:t>
            </a:r>
          </a:p>
          <a:p>
            <a:pPr algn="ctr">
              <a:lnSpc>
                <a:spcPct val="120000"/>
              </a:lnSpc>
              <a:spcBef>
                <a:spcPts val="600"/>
              </a:spcBef>
              <a:buNone/>
            </a:pPr>
            <a:r>
              <a:rPr lang="en-US" sz="1400" dirty="0" smtClean="0"/>
              <a:t> Lakes and ponds</a:t>
            </a:r>
          </a:p>
          <a:p>
            <a:pPr algn="ctr">
              <a:lnSpc>
                <a:spcPct val="120000"/>
              </a:lnSpc>
              <a:spcBef>
                <a:spcPts val="600"/>
              </a:spcBef>
              <a:buNone/>
            </a:pPr>
            <a:r>
              <a:rPr lang="en-US" sz="1400" dirty="0" smtClean="0"/>
              <a:t> Marshes</a:t>
            </a:r>
          </a:p>
          <a:p>
            <a:pPr algn="ctr">
              <a:lnSpc>
                <a:spcPct val="120000"/>
              </a:lnSpc>
              <a:spcBef>
                <a:spcPts val="600"/>
              </a:spcBef>
              <a:buNone/>
            </a:pPr>
            <a:r>
              <a:rPr lang="en-US" sz="1400" dirty="0" smtClean="0"/>
              <a:t> Streams and rivers</a:t>
            </a:r>
          </a:p>
          <a:p>
            <a:pPr algn="ctr">
              <a:lnSpc>
                <a:spcPct val="120000"/>
              </a:lnSpc>
              <a:spcBef>
                <a:spcPts val="600"/>
              </a:spcBef>
              <a:buNone/>
            </a:pPr>
            <a:r>
              <a:rPr lang="en-US" sz="1600" b="1" u="sng" dirty="0" smtClean="0"/>
              <a:t>Space</a:t>
            </a:r>
          </a:p>
          <a:p>
            <a:pPr algn="ctr">
              <a:lnSpc>
                <a:spcPct val="120000"/>
              </a:lnSpc>
              <a:spcBef>
                <a:spcPts val="600"/>
              </a:spcBef>
              <a:buNone/>
            </a:pPr>
            <a:r>
              <a:rPr lang="en-US" sz="1600" dirty="0" smtClean="0"/>
              <a:t> </a:t>
            </a:r>
            <a:r>
              <a:rPr lang="en-US" sz="1400" dirty="0" smtClean="0"/>
              <a:t>Lakes and ponds</a:t>
            </a:r>
          </a:p>
          <a:p>
            <a:pPr algn="ctr">
              <a:lnSpc>
                <a:spcPct val="120000"/>
              </a:lnSpc>
              <a:spcBef>
                <a:spcPts val="600"/>
              </a:spcBef>
              <a:buNone/>
            </a:pPr>
            <a:r>
              <a:rPr lang="en-US" sz="1400" dirty="0" smtClean="0"/>
              <a:t> Marshes</a:t>
            </a:r>
          </a:p>
          <a:p>
            <a:pPr algn="ctr">
              <a:lnSpc>
                <a:spcPct val="120000"/>
              </a:lnSpc>
              <a:spcBef>
                <a:spcPts val="600"/>
              </a:spcBef>
              <a:buNone/>
            </a:pPr>
            <a:r>
              <a:rPr lang="en-US" sz="1400" dirty="0" smtClean="0"/>
              <a:t> Streams and rivers</a:t>
            </a:r>
          </a:p>
          <a:p>
            <a:pPr algn="ctr">
              <a:lnSpc>
                <a:spcPct val="120000"/>
              </a:lnSpc>
              <a:spcBef>
                <a:spcPts val="600"/>
              </a:spcBef>
              <a:buNone/>
            </a:pPr>
            <a:r>
              <a:rPr lang="en-US" sz="1400" dirty="0" smtClean="0"/>
              <a:t> Logs and woody debris in the water</a:t>
            </a:r>
          </a:p>
          <a:p>
            <a:pPr algn="ctr">
              <a:lnSpc>
                <a:spcPct val="120000"/>
              </a:lnSpc>
              <a:spcBef>
                <a:spcPts val="600"/>
              </a:spcBef>
              <a:buNone/>
            </a:pPr>
            <a:r>
              <a:rPr lang="en-US" sz="1400" dirty="0" smtClean="0"/>
              <a:t> Forests with tall trees near the water</a:t>
            </a:r>
          </a:p>
        </p:txBody>
      </p:sp>
      <p:sp>
        <p:nvSpPr>
          <p:cNvPr id="6" name="Title 1"/>
          <p:cNvSpPr txBox="1">
            <a:spLocks/>
          </p:cNvSpPr>
          <p:nvPr/>
        </p:nvSpPr>
        <p:spPr>
          <a:xfrm>
            <a:off x="228600" y="381000"/>
            <a:ext cx="6172200" cy="1155700"/>
          </a:xfrm>
          <a:prstGeom prst="rect">
            <a:avLst/>
          </a:prstGeom>
        </p:spPr>
        <p:txBody>
          <a:bodyPr vert="horz" lIns="91440" tIns="45720" rIns="91440" bIns="45720" rtlCol="0" anchor="b" anchorCtr="0">
            <a:noAutofit/>
          </a:bodyPr>
          <a:lstStyle>
            <a:lvl1pPr algn="l" rtl="0" fontAlgn="base">
              <a:spcBef>
                <a:spcPct val="0"/>
              </a:spcBef>
              <a:spcAft>
                <a:spcPct val="0"/>
              </a:spcAft>
              <a:defRPr lang="en-US" sz="4800" b="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fontAlgn="base">
              <a:spcBef>
                <a:spcPct val="0"/>
              </a:spcBef>
              <a:spcAft>
                <a:spcPct val="0"/>
              </a:spcAft>
              <a:defRPr sz="5400" b="1">
                <a:solidFill>
                  <a:srgbClr val="FFFFFF"/>
                </a:solidFill>
                <a:latin typeface="Calibri" pitchFamily="34" charset="0"/>
              </a:defRPr>
            </a:lvl2pPr>
            <a:lvl3pPr algn="l" rtl="0" fontAlgn="base">
              <a:spcBef>
                <a:spcPct val="0"/>
              </a:spcBef>
              <a:spcAft>
                <a:spcPct val="0"/>
              </a:spcAft>
              <a:defRPr sz="5400" b="1">
                <a:solidFill>
                  <a:srgbClr val="FFFFFF"/>
                </a:solidFill>
                <a:latin typeface="Calibri" pitchFamily="34" charset="0"/>
              </a:defRPr>
            </a:lvl3pPr>
            <a:lvl4pPr algn="l" rtl="0" fontAlgn="base">
              <a:spcBef>
                <a:spcPct val="0"/>
              </a:spcBef>
              <a:spcAft>
                <a:spcPct val="0"/>
              </a:spcAft>
              <a:defRPr sz="5400" b="1">
                <a:solidFill>
                  <a:srgbClr val="FFFFFF"/>
                </a:solidFill>
                <a:latin typeface="Calibri" pitchFamily="34" charset="0"/>
              </a:defRPr>
            </a:lvl4pPr>
            <a:lvl5pPr algn="l" rtl="0" fontAlgn="base">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a:lstStyle>
          <a:p>
            <a:r>
              <a:rPr lang="en-US" dirty="0" smtClean="0"/>
              <a:t>The Great Blue Heron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fontAlgn="auto">
              <a:spcAft>
                <a:spcPts val="0"/>
              </a:spcAft>
              <a:defRPr/>
            </a:pPr>
            <a:r>
              <a:rPr lang="en-US" b="0" dirty="0">
                <a:ln w="18415" cmpd="sng">
                  <a:solidFill>
                    <a:srgbClr val="FFFFFF"/>
                  </a:solidFill>
                  <a:prstDash val="solid"/>
                </a:ln>
                <a:effectLst>
                  <a:outerShdw blurRad="63500" dir="3600000" algn="tl" rotWithShape="0">
                    <a:srgbClr val="000000">
                      <a:alpha val="70000"/>
                    </a:srgbClr>
                  </a:outerShdw>
                </a:effectLst>
              </a:rPr>
              <a:t>Habitat</a:t>
            </a:r>
          </a:p>
        </p:txBody>
      </p:sp>
      <p:sp>
        <p:nvSpPr>
          <p:cNvPr id="58371" name="Rectangle 3"/>
          <p:cNvSpPr>
            <a:spLocks noGrp="1" noChangeArrowheads="1"/>
          </p:cNvSpPr>
          <p:nvPr>
            <p:ph sz="half" idx="1"/>
          </p:nvPr>
        </p:nvSpPr>
        <p:spPr>
          <a:xfrm>
            <a:off x="457200" y="1828800"/>
            <a:ext cx="3935506" cy="3979863"/>
          </a:xfrm>
        </p:spPr>
        <p:txBody>
          <a:bodyPr>
            <a:normAutofit fontScale="92500" lnSpcReduction="10000"/>
          </a:bodyPr>
          <a:lstStyle/>
          <a:p>
            <a:pPr>
              <a:buNone/>
            </a:pPr>
            <a:r>
              <a:rPr lang="en-US" sz="3200" b="1" dirty="0" smtClean="0"/>
              <a:t>What is a habitat?</a:t>
            </a:r>
          </a:p>
          <a:p>
            <a:r>
              <a:rPr lang="en-US" sz="2800" dirty="0" smtClean="0"/>
              <a:t>The place where a plant or animal normally lives</a:t>
            </a:r>
          </a:p>
          <a:p>
            <a:pPr>
              <a:buNone/>
            </a:pPr>
            <a:endParaRPr lang="en-US" sz="2000" dirty="0" smtClean="0"/>
          </a:p>
        </p:txBody>
      </p:sp>
      <p:sp>
        <p:nvSpPr>
          <p:cNvPr id="4" name="Content Placeholder 3"/>
          <p:cNvSpPr>
            <a:spLocks noGrp="1"/>
          </p:cNvSpPr>
          <p:nvPr>
            <p:ph sz="half" idx="2"/>
          </p:nvPr>
        </p:nvSpPr>
        <p:spPr>
          <a:xfrm>
            <a:off x="4572000" y="1828800"/>
            <a:ext cx="4572000" cy="3738563"/>
          </a:xfrm>
        </p:spPr>
        <p:txBody>
          <a:bodyPr anchor="t">
            <a:normAutofit fontScale="92500" lnSpcReduction="10000"/>
          </a:bodyPr>
          <a:lstStyle/>
          <a:p>
            <a:pPr>
              <a:buNone/>
            </a:pPr>
            <a:r>
              <a:rPr lang="en-US" sz="2800" b="1" dirty="0" smtClean="0"/>
              <a:t>What do you need to live?</a:t>
            </a:r>
          </a:p>
          <a:p>
            <a:r>
              <a:rPr lang="en-US" sz="2400" dirty="0" smtClean="0"/>
              <a:t>Food</a:t>
            </a:r>
          </a:p>
          <a:p>
            <a:r>
              <a:rPr lang="en-US" sz="2400" dirty="0" smtClean="0"/>
              <a:t>Water</a:t>
            </a:r>
          </a:p>
          <a:p>
            <a:r>
              <a:rPr lang="en-US" sz="2400" dirty="0" smtClean="0"/>
              <a:t>Shelter</a:t>
            </a:r>
            <a:r>
              <a:rPr lang="en-US" sz="2800" dirty="0" smtClean="0"/>
              <a:t/>
            </a:r>
            <a:br>
              <a:rPr lang="en-US" sz="2800" dirty="0" smtClean="0"/>
            </a:br>
            <a:endParaRPr lang="en-US" sz="2800" dirty="0" smtClean="0"/>
          </a:p>
          <a:p>
            <a:r>
              <a:rPr lang="en-US" sz="2600" b="1" dirty="0" smtClean="0"/>
              <a:t>What makes a habitat healthy?</a:t>
            </a:r>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r>
              <a:rPr lang="en-US" sz="3600" dirty="0" smtClean="0"/>
              <a:t>Terrestrial - land</a:t>
            </a:r>
            <a:endParaRPr lang="en-US" sz="3600" dirty="0"/>
          </a:p>
        </p:txBody>
      </p:sp>
      <p:sp>
        <p:nvSpPr>
          <p:cNvPr id="2" name="Title 1"/>
          <p:cNvSpPr>
            <a:spLocks noGrp="1"/>
          </p:cNvSpPr>
          <p:nvPr>
            <p:ph type="title"/>
          </p:nvPr>
        </p:nvSpPr>
        <p:spPr/>
        <p:txBody>
          <a:bodyPr>
            <a:normAutofit/>
          </a:bodyPr>
          <a:lstStyle/>
          <a:p>
            <a:r>
              <a:rPr lang="en-US" b="0" dirty="0" smtClean="0">
                <a:ln w="18415" cmpd="sng">
                  <a:solidFill>
                    <a:srgbClr val="FFFFFF"/>
                  </a:solidFill>
                  <a:prstDash val="solid"/>
                </a:ln>
                <a:effectLst>
                  <a:outerShdw blurRad="63500" dir="3600000" algn="tl" rotWithShape="0">
                    <a:srgbClr val="000000">
                      <a:alpha val="70000"/>
                    </a:srgbClr>
                  </a:outerShdw>
                </a:effectLst>
              </a:rPr>
              <a:t>Examples of habitat </a:t>
            </a:r>
            <a:endParaRPr lang="en-US" b="0" dirty="0">
              <a:ln w="18415" cmpd="sng">
                <a:solidFill>
                  <a:srgbClr val="FFFFFF"/>
                </a:solidFill>
                <a:prstDash val="solid"/>
              </a:ln>
              <a:effectLst>
                <a:outerShdw blurRad="63500" dir="3600000" algn="tl" rotWithShape="0">
                  <a:srgbClr val="000000">
                    <a:alpha val="70000"/>
                  </a:srgbClr>
                </a:outerShdw>
              </a:effectLst>
            </a:endParaRPr>
          </a:p>
        </p:txBody>
      </p:sp>
      <p:sp>
        <p:nvSpPr>
          <p:cNvPr id="6" name="Text Placeholder 5"/>
          <p:cNvSpPr>
            <a:spLocks noGrp="1"/>
          </p:cNvSpPr>
          <p:nvPr>
            <p:ph type="body" idx="1"/>
          </p:nvPr>
        </p:nvSpPr>
        <p:spPr/>
        <p:txBody>
          <a:bodyPr/>
          <a:lstStyle/>
          <a:p>
            <a:r>
              <a:rPr lang="en-US" sz="3600" dirty="0" smtClean="0"/>
              <a:t>Aquatic - water</a:t>
            </a:r>
            <a:endParaRPr lang="en-US" sz="3600" dirty="0"/>
          </a:p>
        </p:txBody>
      </p:sp>
      <p:sp>
        <p:nvSpPr>
          <p:cNvPr id="7" name="Content Placeholder 6"/>
          <p:cNvSpPr>
            <a:spLocks noGrp="1"/>
          </p:cNvSpPr>
          <p:nvPr>
            <p:ph sz="half" idx="2"/>
          </p:nvPr>
        </p:nvSpPr>
        <p:spPr/>
        <p:txBody>
          <a:bodyPr>
            <a:normAutofit/>
          </a:bodyPr>
          <a:lstStyle/>
          <a:p>
            <a:r>
              <a:rPr lang="en-US" sz="1800" dirty="0" smtClean="0"/>
              <a:t>Lake  </a:t>
            </a:r>
          </a:p>
          <a:p>
            <a:r>
              <a:rPr lang="en-US" sz="1800" dirty="0" smtClean="0"/>
              <a:t>River</a:t>
            </a:r>
          </a:p>
          <a:p>
            <a:r>
              <a:rPr lang="en-US" sz="1800" dirty="0" smtClean="0"/>
              <a:t>Pond </a:t>
            </a:r>
          </a:p>
          <a:p>
            <a:r>
              <a:rPr lang="en-US" sz="1800" dirty="0" smtClean="0"/>
              <a:t>Wetland</a:t>
            </a:r>
          </a:p>
        </p:txBody>
      </p:sp>
      <p:sp>
        <p:nvSpPr>
          <p:cNvPr id="9" name="Content Placeholder 8"/>
          <p:cNvSpPr>
            <a:spLocks noGrp="1"/>
          </p:cNvSpPr>
          <p:nvPr>
            <p:ph sz="quarter" idx="4"/>
          </p:nvPr>
        </p:nvSpPr>
        <p:spPr/>
        <p:txBody>
          <a:bodyPr>
            <a:normAutofit/>
          </a:bodyPr>
          <a:lstStyle/>
          <a:p>
            <a:r>
              <a:rPr lang="en-US" sz="1800" dirty="0" smtClean="0"/>
              <a:t>Forest</a:t>
            </a:r>
          </a:p>
          <a:p>
            <a:r>
              <a:rPr lang="en-US" sz="1800" dirty="0" smtClean="0"/>
              <a:t>Prairie</a:t>
            </a:r>
          </a:p>
          <a:p>
            <a:r>
              <a:rPr lang="en-US" sz="1800" dirty="0" smtClean="0"/>
              <a:t>Desert</a:t>
            </a:r>
          </a:p>
          <a:p>
            <a:r>
              <a:rPr lang="en-US" sz="1800" dirty="0" smtClean="0"/>
              <a:t>City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your habitat?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0522920" cy="684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4724400"/>
            <a:ext cx="1140633" cy="769441"/>
          </a:xfrm>
          <a:prstGeom prst="rect">
            <a:avLst/>
          </a:prstGeom>
          <a:noFill/>
        </p:spPr>
        <p:txBody>
          <a:bodyPr wrap="none" rtlCol="0">
            <a:spAutoFit/>
          </a:bodyPr>
          <a:lstStyle/>
          <a:p>
            <a:r>
              <a:rPr lang="en-US" sz="4400" b="1" dirty="0" smtClean="0">
                <a:latin typeface="+mj-lt"/>
              </a:rPr>
              <a:t>lake</a:t>
            </a:r>
            <a:endParaRPr lang="en-US" sz="4400" b="1" dirty="0">
              <a:latin typeface="+mj-lt"/>
            </a:endParaRPr>
          </a:p>
        </p:txBody>
      </p:sp>
    </p:spTree>
    <p:extLst>
      <p:ext uri="{BB962C8B-B14F-4D97-AF65-F5344CB8AC3E}">
        <p14:creationId xmlns:p14="http://schemas.microsoft.com/office/powerpoint/2010/main" val="22262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9144001" cy="196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685800"/>
            <a:ext cx="4402295" cy="923330"/>
          </a:xfrm>
          <a:prstGeom prst="rect">
            <a:avLst/>
          </a:prstGeom>
          <a:noFill/>
        </p:spPr>
        <p:txBody>
          <a:bodyPr wrap="none" rtlCol="0">
            <a:spAutoFit/>
          </a:bodyPr>
          <a:lstStyle/>
          <a:p>
            <a:r>
              <a:rPr lang="en-US" sz="5400" dirty="0" smtClean="0">
                <a:latin typeface="+mj-lt"/>
              </a:rPr>
              <a:t>What is a lake?</a:t>
            </a:r>
            <a:endParaRPr lang="en-US" sz="5400" dirty="0">
              <a:latin typeface="+mj-lt"/>
            </a:endParaRPr>
          </a:p>
        </p:txBody>
      </p:sp>
      <p:pic>
        <p:nvPicPr>
          <p:cNvPr id="3079"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3383280"/>
            <a:ext cx="5559552" cy="347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68592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9358" b="12687"/>
          <a:stretch/>
        </p:blipFill>
        <p:spPr bwMode="auto">
          <a:xfrm>
            <a:off x="2933700" y="1733108"/>
            <a:ext cx="1682160" cy="1679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715000" y="2362199"/>
            <a:ext cx="3200400" cy="3693319"/>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t>A large body (&gt; 2 acres) of water surrounded by land</a:t>
            </a:r>
          </a:p>
          <a:p>
            <a:pPr marL="285750" indent="-285750">
              <a:buFont typeface="Wingdings" panose="05000000000000000000" pitchFamily="2" charset="2"/>
              <a:buChar char="v"/>
            </a:pPr>
            <a:r>
              <a:rPr lang="en-US" sz="2400" dirty="0"/>
              <a:t> </a:t>
            </a:r>
            <a:r>
              <a:rPr lang="en-US" sz="2400" dirty="0" smtClean="0"/>
              <a:t>Provides habitat (food, water, and shelter) to many organisms.</a:t>
            </a:r>
          </a:p>
          <a:p>
            <a:pPr marL="285750" indent="-285750">
              <a:buFont typeface="Wingdings" panose="05000000000000000000" pitchFamily="2" charset="2"/>
              <a:buChar char="v"/>
            </a:pPr>
            <a:r>
              <a:rPr lang="en-US" sz="2400" dirty="0" smtClean="0"/>
              <a:t>Source of recreation</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8982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37" y="-76200"/>
            <a:ext cx="9326880" cy="696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4796879"/>
            <a:ext cx="1372492" cy="769441"/>
          </a:xfrm>
          <a:prstGeom prst="rect">
            <a:avLst/>
          </a:prstGeom>
          <a:noFill/>
        </p:spPr>
        <p:txBody>
          <a:bodyPr wrap="none" rtlCol="0">
            <a:spAutoFit/>
          </a:bodyPr>
          <a:lstStyle/>
          <a:p>
            <a:r>
              <a:rPr lang="en-US" sz="4400" dirty="0" smtClean="0">
                <a:latin typeface="+mj-lt"/>
              </a:rPr>
              <a:t>pond</a:t>
            </a:r>
            <a:endParaRPr lang="en-US" sz="4400" dirty="0">
              <a:latin typeface="+mj-lt"/>
            </a:endParaRPr>
          </a:p>
        </p:txBody>
      </p:sp>
    </p:spTree>
    <p:extLst>
      <p:ext uri="{BB962C8B-B14F-4D97-AF65-F5344CB8AC3E}">
        <p14:creationId xmlns:p14="http://schemas.microsoft.com/office/powerpoint/2010/main" val="392184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85237"/>
            <a:ext cx="4495800"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A still body of shallow water generally smaller than 2 acres</a:t>
            </a:r>
          </a:p>
          <a:p>
            <a:pPr marL="285750" indent="-285750">
              <a:buFont typeface="Wingdings" panose="05000000000000000000" pitchFamily="2" charset="2"/>
              <a:buChar char="v"/>
            </a:pPr>
            <a:r>
              <a:rPr lang="en-US" dirty="0" smtClean="0"/>
              <a:t>May be formed naturally or manmade and filled by an underwater spring or rainwater</a:t>
            </a:r>
          </a:p>
          <a:p>
            <a:pPr marL="285750" indent="-285750">
              <a:buFont typeface="Wingdings" panose="05000000000000000000" pitchFamily="2" charset="2"/>
              <a:buChar char="v"/>
            </a:pPr>
            <a:r>
              <a:rPr lang="en-US" dirty="0" smtClean="0"/>
              <a:t>Home to fewer and smaller organisms</a:t>
            </a:r>
            <a:endParaRPr lang="en-US" dirty="0"/>
          </a:p>
        </p:txBody>
      </p:sp>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177" y="-1066800"/>
            <a:ext cx="9172353" cy="303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26720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2209800"/>
            <a:ext cx="2647950" cy="158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2093" y="1041864"/>
            <a:ext cx="4732386" cy="923330"/>
          </a:xfrm>
          <a:prstGeom prst="rect">
            <a:avLst/>
          </a:prstGeom>
          <a:noFill/>
        </p:spPr>
        <p:txBody>
          <a:bodyPr wrap="none" rtlCol="0">
            <a:spAutoFit/>
          </a:bodyPr>
          <a:lstStyle/>
          <a:p>
            <a:r>
              <a:rPr lang="en-US" sz="5400" dirty="0" smtClean="0">
                <a:latin typeface="+mj-lt"/>
              </a:rPr>
              <a:t>What is a pond?</a:t>
            </a:r>
            <a:endParaRPr lang="en-US" sz="5400" dirty="0">
              <a:latin typeface="+mj-l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4424362"/>
            <a:ext cx="270510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1865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893360F-AB54-46FD-8163-267FFAABDFA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Fresh</Template>
  <TotalTime>5169</TotalTime>
  <Words>1041</Words>
  <Application>Microsoft Office PowerPoint</Application>
  <PresentationFormat>On-screen Show (4:3)</PresentationFormat>
  <Paragraphs>161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Fresh</vt:lpstr>
      <vt:lpstr>PowerPoint Presentation</vt:lpstr>
      <vt:lpstr>Vocabulary</vt:lpstr>
      <vt:lpstr>Habitat</vt:lpstr>
      <vt:lpstr>Examples of habitat </vt:lpstr>
      <vt:lpstr>What is your habitat?</vt:lpstr>
      <vt:lpstr>PowerPoint Presentation</vt:lpstr>
      <vt:lpstr>PowerPoint Presentation</vt:lpstr>
      <vt:lpstr>PowerPoint Presentation</vt:lpstr>
      <vt:lpstr>PowerPoint Presentation</vt:lpstr>
      <vt:lpstr>river</vt:lpstr>
      <vt:lpstr>What is a river?</vt:lpstr>
      <vt:lpstr>wetland</vt:lpstr>
      <vt:lpstr>What is a wetland?</vt:lpstr>
      <vt:lpstr>sediment </vt:lpstr>
      <vt:lpstr>What is sediment?</vt:lpstr>
      <vt:lpstr>What does sediment tell us?</vt:lpstr>
      <vt:lpstr>Aquatic ecosystems are habitats  for many species</vt:lpstr>
      <vt:lpstr>Important Ecological Terms</vt:lpstr>
      <vt:lpstr>The Great Blue Heron</vt:lpstr>
      <vt:lpstr>PowerPoint Presentation</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dc:creator>
  <cp:lastModifiedBy>Administrator</cp:lastModifiedBy>
  <cp:revision>397</cp:revision>
  <dcterms:created xsi:type="dcterms:W3CDTF">2006-04-24T15:13:25Z</dcterms:created>
  <dcterms:modified xsi:type="dcterms:W3CDTF">2016-06-10T16:17:24Z</dcterms:modified>
</cp:coreProperties>
</file>